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4"/>
  </p:notesMasterIdLst>
  <p:handoutMasterIdLst>
    <p:handoutMasterId r:id="rId125"/>
  </p:handoutMasterIdLst>
  <p:sldIdLst>
    <p:sldId id="292" r:id="rId2"/>
    <p:sldId id="1613" r:id="rId3"/>
    <p:sldId id="1955" r:id="rId4"/>
    <p:sldId id="1687" r:id="rId5"/>
    <p:sldId id="1688" r:id="rId6"/>
    <p:sldId id="1960" r:id="rId7"/>
    <p:sldId id="1961" r:id="rId8"/>
    <p:sldId id="1962" r:id="rId9"/>
    <p:sldId id="1963" r:id="rId10"/>
    <p:sldId id="1964" r:id="rId11"/>
    <p:sldId id="1965" r:id="rId12"/>
    <p:sldId id="1967" r:id="rId13"/>
    <p:sldId id="2119" r:id="rId14"/>
    <p:sldId id="1968" r:id="rId15"/>
    <p:sldId id="1969" r:id="rId16"/>
    <p:sldId id="1972" r:id="rId17"/>
    <p:sldId id="1977" r:id="rId18"/>
    <p:sldId id="1973" r:id="rId19"/>
    <p:sldId id="1974" r:id="rId20"/>
    <p:sldId id="1975" r:id="rId21"/>
    <p:sldId id="1976" r:id="rId22"/>
    <p:sldId id="1986" r:id="rId23"/>
    <p:sldId id="1987" r:id="rId24"/>
    <p:sldId id="1988" r:id="rId25"/>
    <p:sldId id="1989" r:id="rId26"/>
    <p:sldId id="1990" r:id="rId27"/>
    <p:sldId id="1991" r:id="rId28"/>
    <p:sldId id="1992" r:id="rId29"/>
    <p:sldId id="1993" r:id="rId30"/>
    <p:sldId id="1994" r:id="rId31"/>
    <p:sldId id="1995" r:id="rId32"/>
    <p:sldId id="1996" r:id="rId33"/>
    <p:sldId id="1999" r:id="rId34"/>
    <p:sldId id="2001" r:id="rId35"/>
    <p:sldId id="2002" r:id="rId36"/>
    <p:sldId id="2003" r:id="rId37"/>
    <p:sldId id="2004" r:id="rId38"/>
    <p:sldId id="2005" r:id="rId39"/>
    <p:sldId id="2006" r:id="rId40"/>
    <p:sldId id="2087" r:id="rId41"/>
    <p:sldId id="2088" r:id="rId42"/>
    <p:sldId id="2089" r:id="rId43"/>
    <p:sldId id="2121" r:id="rId44"/>
    <p:sldId id="2007" r:id="rId45"/>
    <p:sldId id="2122" r:id="rId46"/>
    <p:sldId id="2008" r:id="rId47"/>
    <p:sldId id="2009" r:id="rId48"/>
    <p:sldId id="2010" r:id="rId49"/>
    <p:sldId id="2011" r:id="rId50"/>
    <p:sldId id="2012" r:id="rId51"/>
    <p:sldId id="2098" r:id="rId52"/>
    <p:sldId id="2013" r:id="rId53"/>
    <p:sldId id="2015" r:id="rId54"/>
    <p:sldId id="2016" r:id="rId55"/>
    <p:sldId id="2018" r:id="rId56"/>
    <p:sldId id="2019" r:id="rId57"/>
    <p:sldId id="2020" r:id="rId58"/>
    <p:sldId id="2021" r:id="rId59"/>
    <p:sldId id="2022" r:id="rId60"/>
    <p:sldId id="2023" r:id="rId61"/>
    <p:sldId id="2024" r:id="rId62"/>
    <p:sldId id="2025" r:id="rId63"/>
    <p:sldId id="2026" r:id="rId64"/>
    <p:sldId id="2027" r:id="rId65"/>
    <p:sldId id="2028" r:id="rId66"/>
    <p:sldId id="2033" r:id="rId67"/>
    <p:sldId id="2034" r:id="rId68"/>
    <p:sldId id="2035" r:id="rId69"/>
    <p:sldId id="2036" r:id="rId70"/>
    <p:sldId id="2037" r:id="rId71"/>
    <p:sldId id="2045" r:id="rId72"/>
    <p:sldId id="2046" r:id="rId73"/>
    <p:sldId id="2047" r:id="rId74"/>
    <p:sldId id="2048" r:id="rId75"/>
    <p:sldId id="2049" r:id="rId76"/>
    <p:sldId id="2050" r:id="rId77"/>
    <p:sldId id="2052" r:id="rId78"/>
    <p:sldId id="2053" r:id="rId79"/>
    <p:sldId id="2054" r:id="rId80"/>
    <p:sldId id="2118" r:id="rId81"/>
    <p:sldId id="2116" r:id="rId82"/>
    <p:sldId id="2117" r:id="rId83"/>
    <p:sldId id="2123" r:id="rId84"/>
    <p:sldId id="2120" r:id="rId85"/>
    <p:sldId id="2055" r:id="rId86"/>
    <p:sldId id="2111" r:id="rId87"/>
    <p:sldId id="2112" r:id="rId88"/>
    <p:sldId id="2113" r:id="rId89"/>
    <p:sldId id="2114" r:id="rId90"/>
    <p:sldId id="2056" r:id="rId91"/>
    <p:sldId id="2057" r:id="rId92"/>
    <p:sldId id="2058" r:id="rId93"/>
    <p:sldId id="2059" r:id="rId94"/>
    <p:sldId id="2060" r:id="rId95"/>
    <p:sldId id="2061" r:id="rId96"/>
    <p:sldId id="2062" r:id="rId97"/>
    <p:sldId id="2063" r:id="rId98"/>
    <p:sldId id="2064" r:id="rId99"/>
    <p:sldId id="2065" r:id="rId100"/>
    <p:sldId id="2066" r:id="rId101"/>
    <p:sldId id="2067" r:id="rId102"/>
    <p:sldId id="2068" r:id="rId103"/>
    <p:sldId id="2069" r:id="rId104"/>
    <p:sldId id="2070" r:id="rId105"/>
    <p:sldId id="2071" r:id="rId106"/>
    <p:sldId id="2072" r:id="rId107"/>
    <p:sldId id="2073" r:id="rId108"/>
    <p:sldId id="2074" r:id="rId109"/>
    <p:sldId id="2075" r:id="rId110"/>
    <p:sldId id="2076" r:id="rId111"/>
    <p:sldId id="2078" r:id="rId112"/>
    <p:sldId id="2090" r:id="rId113"/>
    <p:sldId id="2091" r:id="rId114"/>
    <p:sldId id="2092" r:id="rId115"/>
    <p:sldId id="2093" r:id="rId116"/>
    <p:sldId id="2094" r:id="rId117"/>
    <p:sldId id="2095" r:id="rId118"/>
    <p:sldId id="2096" r:id="rId119"/>
    <p:sldId id="2097" r:id="rId120"/>
    <p:sldId id="2110" r:id="rId121"/>
    <p:sldId id="1970" r:id="rId122"/>
    <p:sldId id="1971" r:id="rId123"/>
  </p:sldIdLst>
  <p:sldSz cx="9144000" cy="5143500" type="screen16x9"/>
  <p:notesSz cx="7099300" cy="10234613"/>
  <p:defaultTextStyle>
    <a:defPPr>
      <a:defRPr lang="en-US"/>
    </a:defPPr>
    <a:lvl1pPr algn="ctr" rtl="0" fontAlgn="base">
      <a:spcBef>
        <a:spcPct val="0"/>
      </a:spcBef>
      <a:spcAft>
        <a:spcPct val="0"/>
      </a:spcAft>
      <a:defRPr sz="2800" kern="1200">
        <a:solidFill>
          <a:srgbClr val="282D63"/>
        </a:solidFill>
        <a:latin typeface="Arial" charset="0"/>
        <a:ea typeface="+mn-ea"/>
        <a:cs typeface="+mn-cs"/>
      </a:defRPr>
    </a:lvl1pPr>
    <a:lvl2pPr marL="455613" indent="1588" algn="ctr" rtl="0" fontAlgn="base">
      <a:spcBef>
        <a:spcPct val="0"/>
      </a:spcBef>
      <a:spcAft>
        <a:spcPct val="0"/>
      </a:spcAft>
      <a:defRPr sz="2800" kern="1200">
        <a:solidFill>
          <a:srgbClr val="282D63"/>
        </a:solidFill>
        <a:latin typeface="Arial" charset="0"/>
        <a:ea typeface="+mn-ea"/>
        <a:cs typeface="+mn-cs"/>
      </a:defRPr>
    </a:lvl2pPr>
    <a:lvl3pPr marL="912813" indent="1588" algn="ctr" rtl="0" fontAlgn="base">
      <a:spcBef>
        <a:spcPct val="0"/>
      </a:spcBef>
      <a:spcAft>
        <a:spcPct val="0"/>
      </a:spcAft>
      <a:defRPr sz="2800" kern="1200">
        <a:solidFill>
          <a:srgbClr val="282D63"/>
        </a:solidFill>
        <a:latin typeface="Arial" charset="0"/>
        <a:ea typeface="+mn-ea"/>
        <a:cs typeface="+mn-cs"/>
      </a:defRPr>
    </a:lvl3pPr>
    <a:lvl4pPr marL="1370013" indent="1588" algn="ctr" rtl="0" fontAlgn="base">
      <a:spcBef>
        <a:spcPct val="0"/>
      </a:spcBef>
      <a:spcAft>
        <a:spcPct val="0"/>
      </a:spcAft>
      <a:defRPr sz="2800" kern="1200">
        <a:solidFill>
          <a:srgbClr val="282D63"/>
        </a:solidFill>
        <a:latin typeface="Arial" charset="0"/>
        <a:ea typeface="+mn-ea"/>
        <a:cs typeface="+mn-cs"/>
      </a:defRPr>
    </a:lvl4pPr>
    <a:lvl5pPr marL="1827213" indent="1588" algn="ctr" rtl="0" fontAlgn="base">
      <a:spcBef>
        <a:spcPct val="0"/>
      </a:spcBef>
      <a:spcAft>
        <a:spcPct val="0"/>
      </a:spcAft>
      <a:defRPr sz="2800" kern="1200">
        <a:solidFill>
          <a:srgbClr val="282D63"/>
        </a:solidFill>
        <a:latin typeface="Arial" charset="0"/>
        <a:ea typeface="+mn-ea"/>
        <a:cs typeface="+mn-cs"/>
      </a:defRPr>
    </a:lvl5pPr>
    <a:lvl6pPr marL="2286000" algn="l" defTabSz="914400" rtl="0" eaLnBrk="1" latinLnBrk="0" hangingPunct="1">
      <a:defRPr sz="2800" kern="1200">
        <a:solidFill>
          <a:srgbClr val="282D63"/>
        </a:solidFill>
        <a:latin typeface="Arial" charset="0"/>
        <a:ea typeface="+mn-ea"/>
        <a:cs typeface="+mn-cs"/>
      </a:defRPr>
    </a:lvl6pPr>
    <a:lvl7pPr marL="2743200" algn="l" defTabSz="914400" rtl="0" eaLnBrk="1" latinLnBrk="0" hangingPunct="1">
      <a:defRPr sz="2800" kern="1200">
        <a:solidFill>
          <a:srgbClr val="282D63"/>
        </a:solidFill>
        <a:latin typeface="Arial" charset="0"/>
        <a:ea typeface="+mn-ea"/>
        <a:cs typeface="+mn-cs"/>
      </a:defRPr>
    </a:lvl7pPr>
    <a:lvl8pPr marL="3200400" algn="l" defTabSz="914400" rtl="0" eaLnBrk="1" latinLnBrk="0" hangingPunct="1">
      <a:defRPr sz="2800" kern="1200">
        <a:solidFill>
          <a:srgbClr val="282D63"/>
        </a:solidFill>
        <a:latin typeface="Arial" charset="0"/>
        <a:ea typeface="+mn-ea"/>
        <a:cs typeface="+mn-cs"/>
      </a:defRPr>
    </a:lvl8pPr>
    <a:lvl9pPr marL="3657600" algn="l" defTabSz="914400" rtl="0" eaLnBrk="1" latinLnBrk="0" hangingPunct="1">
      <a:defRPr sz="2800" kern="1200">
        <a:solidFill>
          <a:srgbClr val="282D63"/>
        </a:solidFill>
        <a:latin typeface="Arial" charset="0"/>
        <a:ea typeface="+mn-ea"/>
        <a:cs typeface="+mn-cs"/>
      </a:defRPr>
    </a:lvl9pPr>
  </p:defaultTextStyle>
  <p:extLst>
    <p:ext uri="{521415D9-36F7-43E2-AB2F-B90AF26B5E84}">
      <p14:sectionLst xmlns:p14="http://schemas.microsoft.com/office/powerpoint/2010/main">
        <p14:section name="Default Section" id="{B92D9B3E-7286-4254-B869-97A1459E4627}">
          <p14:sldIdLst>
            <p14:sldId id="292"/>
            <p14:sldId id="1613"/>
            <p14:sldId id="1955"/>
            <p14:sldId id="1687"/>
            <p14:sldId id="1688"/>
            <p14:sldId id="1960"/>
            <p14:sldId id="1961"/>
            <p14:sldId id="1962"/>
            <p14:sldId id="1963"/>
            <p14:sldId id="1964"/>
            <p14:sldId id="1965"/>
            <p14:sldId id="1967"/>
            <p14:sldId id="2119"/>
            <p14:sldId id="1968"/>
            <p14:sldId id="1969"/>
            <p14:sldId id="1972"/>
            <p14:sldId id="1977"/>
            <p14:sldId id="1973"/>
            <p14:sldId id="1974"/>
            <p14:sldId id="1975"/>
            <p14:sldId id="1976"/>
            <p14:sldId id="1986"/>
            <p14:sldId id="1987"/>
            <p14:sldId id="1988"/>
            <p14:sldId id="1989"/>
            <p14:sldId id="1990"/>
            <p14:sldId id="1991"/>
            <p14:sldId id="1992"/>
            <p14:sldId id="1993"/>
            <p14:sldId id="1994"/>
            <p14:sldId id="1995"/>
            <p14:sldId id="1996"/>
            <p14:sldId id="1999"/>
            <p14:sldId id="2001"/>
            <p14:sldId id="2002"/>
            <p14:sldId id="2003"/>
            <p14:sldId id="2004"/>
            <p14:sldId id="2005"/>
            <p14:sldId id="2006"/>
            <p14:sldId id="2087"/>
            <p14:sldId id="2088"/>
            <p14:sldId id="2089"/>
            <p14:sldId id="2121"/>
            <p14:sldId id="2007"/>
            <p14:sldId id="2122"/>
            <p14:sldId id="2008"/>
            <p14:sldId id="2009"/>
            <p14:sldId id="2010"/>
            <p14:sldId id="2011"/>
            <p14:sldId id="2012"/>
            <p14:sldId id="2098"/>
            <p14:sldId id="2013"/>
            <p14:sldId id="2015"/>
            <p14:sldId id="2016"/>
            <p14:sldId id="2018"/>
            <p14:sldId id="2019"/>
            <p14:sldId id="2020"/>
            <p14:sldId id="2021"/>
            <p14:sldId id="2022"/>
            <p14:sldId id="2023"/>
            <p14:sldId id="2024"/>
            <p14:sldId id="2025"/>
            <p14:sldId id="2026"/>
            <p14:sldId id="2027"/>
            <p14:sldId id="2028"/>
            <p14:sldId id="2033"/>
            <p14:sldId id="2034"/>
            <p14:sldId id="2035"/>
            <p14:sldId id="2036"/>
            <p14:sldId id="2037"/>
            <p14:sldId id="2045"/>
            <p14:sldId id="2046"/>
            <p14:sldId id="2047"/>
            <p14:sldId id="2048"/>
            <p14:sldId id="2049"/>
            <p14:sldId id="2050"/>
            <p14:sldId id="2052"/>
            <p14:sldId id="2053"/>
            <p14:sldId id="2054"/>
            <p14:sldId id="2118"/>
            <p14:sldId id="2116"/>
            <p14:sldId id="2117"/>
            <p14:sldId id="2123"/>
            <p14:sldId id="2120"/>
            <p14:sldId id="2055"/>
            <p14:sldId id="2111"/>
            <p14:sldId id="2112"/>
            <p14:sldId id="2113"/>
            <p14:sldId id="2114"/>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2078"/>
            <p14:sldId id="2090"/>
            <p14:sldId id="2091"/>
            <p14:sldId id="2092"/>
            <p14:sldId id="2093"/>
            <p14:sldId id="2094"/>
            <p14:sldId id="2095"/>
            <p14:sldId id="2096"/>
            <p14:sldId id="2097"/>
            <p14:sldId id="2110"/>
            <p14:sldId id="1970"/>
            <p14:sldId id="197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033CC"/>
    <a:srgbClr val="008000"/>
    <a:srgbClr val="CCFFCC"/>
    <a:srgbClr val="FF3300"/>
    <a:srgbClr val="FFCC66"/>
    <a:srgbClr val="EDAC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23" autoAdjust="0"/>
    <p:restoredTop sz="78941" autoAdjust="0"/>
  </p:normalViewPr>
  <p:slideViewPr>
    <p:cSldViewPr>
      <p:cViewPr varScale="1">
        <p:scale>
          <a:sx n="70" d="100"/>
          <a:sy n="70" d="100"/>
        </p:scale>
        <p:origin x="-1099" y="-82"/>
      </p:cViewPr>
      <p:guideLst>
        <p:guide orient="horz" pos="162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30" d="100"/>
        <a:sy n="130" d="100"/>
      </p:scale>
      <p:origin x="0" y="49234"/>
    </p:cViewPr>
  </p:sorterViewPr>
  <p:notesViewPr>
    <p:cSldViewPr>
      <p:cViewPr varScale="1">
        <p:scale>
          <a:sx n="46" d="100"/>
          <a:sy n="46" d="100"/>
        </p:scale>
        <p:origin x="-2816" y="-84"/>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7.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9883" tIns="49942" rIns="99883" bIns="49942" numCol="1" anchor="t" anchorCtr="0" compatLnSpc="1">
            <a:prstTxWarp prst="textNoShape">
              <a:avLst/>
            </a:prstTxWarp>
          </a:bodyPr>
          <a:lstStyle>
            <a:lvl1pPr algn="l" defTabSz="998538">
              <a:spcBef>
                <a:spcPct val="20000"/>
              </a:spcBef>
              <a:buClr>
                <a:srgbClr val="86C836"/>
              </a:buClr>
              <a:buFont typeface="Wingdings" pitchFamily="2" charset="2"/>
              <a:buChar char="§"/>
              <a:defRPr sz="1300">
                <a:latin typeface="Arial" charset="0"/>
              </a:defRPr>
            </a:lvl1pPr>
          </a:lstStyle>
          <a:p>
            <a:pPr>
              <a:defRPr/>
            </a:pPr>
            <a:endParaRPr lang="en-US"/>
          </a:p>
        </p:txBody>
      </p:sp>
      <p:sp>
        <p:nvSpPr>
          <p:cNvPr id="11267" name="Rectangle 3"/>
          <p:cNvSpPr>
            <a:spLocks noGrp="1" noChangeArrowheads="1"/>
          </p:cNvSpPr>
          <p:nvPr>
            <p:ph type="dt" sz="quarter" idx="1"/>
          </p:nvPr>
        </p:nvSpPr>
        <p:spPr bwMode="auto">
          <a:xfrm>
            <a:off x="4022725" y="0"/>
            <a:ext cx="3076575" cy="512763"/>
          </a:xfrm>
          <a:prstGeom prst="rect">
            <a:avLst/>
          </a:prstGeom>
          <a:noFill/>
          <a:ln w="9525">
            <a:noFill/>
            <a:miter lim="800000"/>
            <a:headEnd/>
            <a:tailEnd/>
          </a:ln>
          <a:effectLst/>
        </p:spPr>
        <p:txBody>
          <a:bodyPr vert="horz" wrap="square" lIns="99883" tIns="49942" rIns="99883" bIns="49942" numCol="1" anchor="t" anchorCtr="0" compatLnSpc="1">
            <a:prstTxWarp prst="textNoShape">
              <a:avLst/>
            </a:prstTxWarp>
          </a:bodyPr>
          <a:lstStyle>
            <a:lvl1pPr algn="r" defTabSz="998538">
              <a:spcBef>
                <a:spcPct val="20000"/>
              </a:spcBef>
              <a:buClr>
                <a:srgbClr val="86C836"/>
              </a:buClr>
              <a:buFont typeface="Wingdings" pitchFamily="2" charset="2"/>
              <a:buChar char="§"/>
              <a:defRPr sz="1300">
                <a:latin typeface="Arial" charset="0"/>
              </a:defRPr>
            </a:lvl1pPr>
          </a:lstStyle>
          <a:p>
            <a:pPr>
              <a:defRPr/>
            </a:pPr>
            <a:endParaRPr lang="en-US"/>
          </a:p>
        </p:txBody>
      </p:sp>
      <p:sp>
        <p:nvSpPr>
          <p:cNvPr id="11268" name="Rectangle 4"/>
          <p:cNvSpPr>
            <a:spLocks noGrp="1" noChangeArrowheads="1"/>
          </p:cNvSpPr>
          <p:nvPr>
            <p:ph type="ftr" sz="quarter" idx="2"/>
          </p:nvPr>
        </p:nvSpPr>
        <p:spPr bwMode="auto">
          <a:xfrm>
            <a:off x="0" y="9721850"/>
            <a:ext cx="3076575" cy="512763"/>
          </a:xfrm>
          <a:prstGeom prst="rect">
            <a:avLst/>
          </a:prstGeom>
          <a:noFill/>
          <a:ln w="9525">
            <a:noFill/>
            <a:miter lim="800000"/>
            <a:headEnd/>
            <a:tailEnd/>
          </a:ln>
          <a:effectLst/>
        </p:spPr>
        <p:txBody>
          <a:bodyPr vert="horz" wrap="square" lIns="99883" tIns="49942" rIns="99883" bIns="49942" numCol="1" anchor="b" anchorCtr="0" compatLnSpc="1">
            <a:prstTxWarp prst="textNoShape">
              <a:avLst/>
            </a:prstTxWarp>
          </a:bodyPr>
          <a:lstStyle>
            <a:lvl1pPr algn="l" defTabSz="998538">
              <a:spcBef>
                <a:spcPct val="20000"/>
              </a:spcBef>
              <a:buClr>
                <a:srgbClr val="86C836"/>
              </a:buClr>
              <a:buFont typeface="Wingdings" pitchFamily="2" charset="2"/>
              <a:buChar char="§"/>
              <a:defRPr sz="1300">
                <a:latin typeface="Arial" charset="0"/>
              </a:defRPr>
            </a:lvl1pPr>
          </a:lstStyle>
          <a:p>
            <a:pPr>
              <a:defRPr/>
            </a:pPr>
            <a:endParaRPr lang="en-US"/>
          </a:p>
        </p:txBody>
      </p:sp>
      <p:sp>
        <p:nvSpPr>
          <p:cNvPr id="11269" name="Rectangle 5"/>
          <p:cNvSpPr>
            <a:spLocks noGrp="1" noChangeArrowheads="1"/>
          </p:cNvSpPr>
          <p:nvPr>
            <p:ph type="sldNum" sz="quarter" idx="3"/>
          </p:nvPr>
        </p:nvSpPr>
        <p:spPr bwMode="auto">
          <a:xfrm>
            <a:off x="4022725" y="9721850"/>
            <a:ext cx="3076575" cy="512763"/>
          </a:xfrm>
          <a:prstGeom prst="rect">
            <a:avLst/>
          </a:prstGeom>
          <a:noFill/>
          <a:ln w="9525">
            <a:noFill/>
            <a:miter lim="800000"/>
            <a:headEnd/>
            <a:tailEnd/>
          </a:ln>
          <a:effectLst/>
        </p:spPr>
        <p:txBody>
          <a:bodyPr vert="horz" wrap="square" lIns="99883" tIns="49942" rIns="99883" bIns="49942" numCol="1" anchor="b" anchorCtr="0" compatLnSpc="1">
            <a:prstTxWarp prst="textNoShape">
              <a:avLst/>
            </a:prstTxWarp>
          </a:bodyPr>
          <a:lstStyle>
            <a:lvl1pPr algn="r" defTabSz="998538">
              <a:spcBef>
                <a:spcPct val="20000"/>
              </a:spcBef>
              <a:buClr>
                <a:srgbClr val="86C836"/>
              </a:buClr>
              <a:buFont typeface="Wingdings" pitchFamily="2" charset="2"/>
              <a:buChar char="§"/>
              <a:defRPr sz="1300">
                <a:latin typeface="Arial" charset="0"/>
              </a:defRPr>
            </a:lvl1pPr>
          </a:lstStyle>
          <a:p>
            <a:pPr>
              <a:defRPr/>
            </a:pPr>
            <a:fld id="{4A70F098-6E3C-45E8-9E26-4E19E85BC0B4}" type="slidenum">
              <a:rPr lang="en-US"/>
              <a:pPr>
                <a:defRPr/>
              </a:pPr>
              <a:t>‹#›</a:t>
            </a:fld>
            <a:endParaRPr lang="en-US"/>
          </a:p>
        </p:txBody>
      </p:sp>
    </p:spTree>
    <p:extLst>
      <p:ext uri="{BB962C8B-B14F-4D97-AF65-F5344CB8AC3E}">
        <p14:creationId xmlns:p14="http://schemas.microsoft.com/office/powerpoint/2010/main" val="3317807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9883" tIns="49942" rIns="99883" bIns="49942" numCol="1" anchor="t" anchorCtr="0" compatLnSpc="1">
            <a:prstTxWarp prst="textNoShape">
              <a:avLst/>
            </a:prstTxWarp>
          </a:bodyPr>
          <a:lstStyle>
            <a:lvl1pPr algn="l" defTabSz="998538" eaLnBrk="0" hangingPunct="0">
              <a:spcBef>
                <a:spcPct val="0"/>
              </a:spcBef>
              <a:buClrTx/>
              <a:buFontTx/>
              <a:buNone/>
              <a:defRPr sz="1300">
                <a:solidFill>
                  <a:schemeClr val="tx1"/>
                </a:solidFill>
                <a:latin typeface="Times" pitchFamily="18" charset="0"/>
              </a:defRPr>
            </a:lvl1pPr>
          </a:lstStyle>
          <a:p>
            <a:pPr>
              <a:defRPr/>
            </a:pPr>
            <a:endParaRPr lang="en-US"/>
          </a:p>
        </p:txBody>
      </p:sp>
      <p:sp>
        <p:nvSpPr>
          <p:cNvPr id="6147" name="Rectangle 3"/>
          <p:cNvSpPr>
            <a:spLocks noGrp="1" noChangeArrowheads="1"/>
          </p:cNvSpPr>
          <p:nvPr>
            <p:ph type="dt" idx="1"/>
          </p:nvPr>
        </p:nvSpPr>
        <p:spPr bwMode="auto">
          <a:xfrm>
            <a:off x="4022725" y="0"/>
            <a:ext cx="3076575" cy="512763"/>
          </a:xfrm>
          <a:prstGeom prst="rect">
            <a:avLst/>
          </a:prstGeom>
          <a:noFill/>
          <a:ln w="9525">
            <a:noFill/>
            <a:miter lim="800000"/>
            <a:headEnd/>
            <a:tailEnd/>
          </a:ln>
          <a:effectLst/>
        </p:spPr>
        <p:txBody>
          <a:bodyPr vert="horz" wrap="square" lIns="99883" tIns="49942" rIns="99883" bIns="49942" numCol="1" anchor="t" anchorCtr="0" compatLnSpc="1">
            <a:prstTxWarp prst="textNoShape">
              <a:avLst/>
            </a:prstTxWarp>
          </a:bodyPr>
          <a:lstStyle>
            <a:lvl1pPr algn="r" defTabSz="998538" eaLnBrk="0" hangingPunct="0">
              <a:spcBef>
                <a:spcPct val="0"/>
              </a:spcBef>
              <a:buClrTx/>
              <a:buFontTx/>
              <a:buNone/>
              <a:defRPr sz="1300">
                <a:solidFill>
                  <a:schemeClr val="tx1"/>
                </a:solidFill>
                <a:latin typeface="Times"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38113" y="766763"/>
            <a:ext cx="6823075" cy="383857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46150" y="4860925"/>
            <a:ext cx="5207000" cy="4606925"/>
          </a:xfrm>
          <a:prstGeom prst="rect">
            <a:avLst/>
          </a:prstGeom>
          <a:noFill/>
          <a:ln w="9525">
            <a:noFill/>
            <a:miter lim="800000"/>
            <a:headEnd/>
            <a:tailEnd/>
          </a:ln>
          <a:effectLst/>
        </p:spPr>
        <p:txBody>
          <a:bodyPr vert="horz" wrap="square" lIns="99883" tIns="49942" rIns="99883" bIns="4994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721850"/>
            <a:ext cx="3076575" cy="512763"/>
          </a:xfrm>
          <a:prstGeom prst="rect">
            <a:avLst/>
          </a:prstGeom>
          <a:noFill/>
          <a:ln w="9525">
            <a:noFill/>
            <a:miter lim="800000"/>
            <a:headEnd/>
            <a:tailEnd/>
          </a:ln>
          <a:effectLst/>
        </p:spPr>
        <p:txBody>
          <a:bodyPr vert="horz" wrap="square" lIns="99883" tIns="49942" rIns="99883" bIns="49942" numCol="1" anchor="b" anchorCtr="0" compatLnSpc="1">
            <a:prstTxWarp prst="textNoShape">
              <a:avLst/>
            </a:prstTxWarp>
          </a:bodyPr>
          <a:lstStyle>
            <a:lvl1pPr algn="l" defTabSz="998538" eaLnBrk="0" hangingPunct="0">
              <a:spcBef>
                <a:spcPct val="0"/>
              </a:spcBef>
              <a:buClrTx/>
              <a:buFontTx/>
              <a:buNone/>
              <a:defRPr sz="1300">
                <a:solidFill>
                  <a:schemeClr val="tx1"/>
                </a:solidFill>
                <a:latin typeface="Times" pitchFamily="18" charset="0"/>
              </a:defRPr>
            </a:lvl1pPr>
          </a:lstStyle>
          <a:p>
            <a:pPr>
              <a:defRPr/>
            </a:pPr>
            <a:endParaRPr lang="en-US"/>
          </a:p>
        </p:txBody>
      </p:sp>
      <p:sp>
        <p:nvSpPr>
          <p:cNvPr id="6151" name="Rectangle 7"/>
          <p:cNvSpPr>
            <a:spLocks noGrp="1" noChangeArrowheads="1"/>
          </p:cNvSpPr>
          <p:nvPr>
            <p:ph type="sldNum" sz="quarter" idx="5"/>
          </p:nvPr>
        </p:nvSpPr>
        <p:spPr bwMode="auto">
          <a:xfrm>
            <a:off x="4022725" y="9721850"/>
            <a:ext cx="3076575" cy="512763"/>
          </a:xfrm>
          <a:prstGeom prst="rect">
            <a:avLst/>
          </a:prstGeom>
          <a:noFill/>
          <a:ln w="9525">
            <a:noFill/>
            <a:miter lim="800000"/>
            <a:headEnd/>
            <a:tailEnd/>
          </a:ln>
          <a:effectLst/>
        </p:spPr>
        <p:txBody>
          <a:bodyPr vert="horz" wrap="square" lIns="99883" tIns="49942" rIns="99883" bIns="49942" numCol="1" anchor="b" anchorCtr="0" compatLnSpc="1">
            <a:prstTxWarp prst="textNoShape">
              <a:avLst/>
            </a:prstTxWarp>
          </a:bodyPr>
          <a:lstStyle>
            <a:lvl1pPr algn="r" defTabSz="998538" eaLnBrk="0" hangingPunct="0">
              <a:spcBef>
                <a:spcPct val="0"/>
              </a:spcBef>
              <a:buClrTx/>
              <a:buFontTx/>
              <a:buNone/>
              <a:defRPr sz="1300">
                <a:solidFill>
                  <a:schemeClr val="tx1"/>
                </a:solidFill>
                <a:latin typeface="Times" pitchFamily="18" charset="0"/>
              </a:defRPr>
            </a:lvl1pPr>
          </a:lstStyle>
          <a:p>
            <a:pPr>
              <a:defRPr/>
            </a:pPr>
            <a:fld id="{93BD995A-FDDA-4DE2-8E9C-FB8EA1C99B3E}" type="slidenum">
              <a:rPr lang="en-US"/>
              <a:pPr>
                <a:defRPr/>
              </a:pPr>
              <a:t>‹#›</a:t>
            </a:fld>
            <a:endParaRPr lang="en-US"/>
          </a:p>
        </p:txBody>
      </p:sp>
    </p:spTree>
    <p:extLst>
      <p:ext uri="{BB962C8B-B14F-4D97-AF65-F5344CB8AC3E}">
        <p14:creationId xmlns:p14="http://schemas.microsoft.com/office/powerpoint/2010/main" val="423036460"/>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Times" pitchFamily="18" charset="0"/>
        <a:ea typeface="+mn-ea"/>
        <a:cs typeface="+mn-cs"/>
      </a:defRPr>
    </a:lvl1pPr>
    <a:lvl2pPr marL="455613" algn="l" defTabSz="912813" rtl="0" eaLnBrk="0" fontAlgn="base" hangingPunct="0">
      <a:spcBef>
        <a:spcPct val="30000"/>
      </a:spcBef>
      <a:spcAft>
        <a:spcPct val="0"/>
      </a:spcAft>
      <a:defRPr sz="1200" kern="1200">
        <a:solidFill>
          <a:schemeClr val="tx1"/>
        </a:solidFill>
        <a:latin typeface="Times" pitchFamily="18" charset="0"/>
        <a:ea typeface="+mn-ea"/>
        <a:cs typeface="+mn-cs"/>
      </a:defRPr>
    </a:lvl2pPr>
    <a:lvl3pPr marL="912813" algn="l" defTabSz="912813" rtl="0" eaLnBrk="0" fontAlgn="base" hangingPunct="0">
      <a:spcBef>
        <a:spcPct val="30000"/>
      </a:spcBef>
      <a:spcAft>
        <a:spcPct val="0"/>
      </a:spcAft>
      <a:defRPr sz="1200" kern="1200">
        <a:solidFill>
          <a:schemeClr val="tx1"/>
        </a:solidFill>
        <a:latin typeface="Times" pitchFamily="18" charset="0"/>
        <a:ea typeface="+mn-ea"/>
        <a:cs typeface="+mn-cs"/>
      </a:defRPr>
    </a:lvl3pPr>
    <a:lvl4pPr marL="1370013" algn="l" defTabSz="912813" rtl="0" eaLnBrk="0" fontAlgn="base" hangingPunct="0">
      <a:spcBef>
        <a:spcPct val="30000"/>
      </a:spcBef>
      <a:spcAft>
        <a:spcPct val="0"/>
      </a:spcAft>
      <a:defRPr sz="1200" kern="1200">
        <a:solidFill>
          <a:schemeClr val="tx1"/>
        </a:solidFill>
        <a:latin typeface="Times" pitchFamily="18" charset="0"/>
        <a:ea typeface="+mn-ea"/>
        <a:cs typeface="+mn-cs"/>
      </a:defRPr>
    </a:lvl4pPr>
    <a:lvl5pPr marL="1827213" algn="l" defTabSz="912813"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marketreportsonline.com/317452.html" TargetMode="External"/><Relationship Id="rId13" Type="http://schemas.openxmlformats.org/officeDocument/2006/relationships/hyperlink" Target="http://www.biofuelsdigest.com/bdigest/2015/05/25/danish-researchers-modifying-bacteria-to-produce-biofuels-from-co2/" TargetMode="External"/><Relationship Id="rId18" Type="http://schemas.openxmlformats.org/officeDocument/2006/relationships/hyperlink" Target="http://www.microbialcellfactories.com/content/13/1/20/figure/F3" TargetMode="External"/><Relationship Id="rId3" Type="http://schemas.openxmlformats.org/officeDocument/2006/relationships/hyperlink" Target="http://www.biofuelsdigest.com/bdigest/2015/05/27/7-hot-targets-in-advanced-bioeconomy-rd/" TargetMode="External"/><Relationship Id="rId21" Type="http://schemas.openxmlformats.org/officeDocument/2006/relationships/hyperlink" Target="http://pubs.acs.org/doi/abs/10.1021/sb5002517" TargetMode="External"/><Relationship Id="rId7" Type="http://schemas.openxmlformats.org/officeDocument/2006/relationships/hyperlink" Target="http://www.biofuelsdigest.com/bdigest/2015/05/18/the-materials-superhighway/" TargetMode="External"/><Relationship Id="rId12" Type="http://schemas.openxmlformats.org/officeDocument/2006/relationships/hyperlink" Target="http://arpa-e.energy.gov/?q=arpa-e-programs/electrofuels" TargetMode="External"/><Relationship Id="rId17" Type="http://schemas.openxmlformats.org/officeDocument/2006/relationships/hyperlink" Target="http://www.microbialcellfactories.com/content/13/1/20" TargetMode="External"/><Relationship Id="rId2" Type="http://schemas.openxmlformats.org/officeDocument/2006/relationships/slide" Target="../slides/slide78.xml"/><Relationship Id="rId16" Type="http://schemas.openxmlformats.org/officeDocument/2006/relationships/hyperlink" Target="http://www-ssrl.slac.stanford.edu/content/science/highlight/2015-04-30/identification-highly-active-fe-sites-nifeooh-electrocatalytic-water#sthash.Q60kni9W.dpuf." TargetMode="External"/><Relationship Id="rId20" Type="http://schemas.openxmlformats.org/officeDocument/2006/relationships/hyperlink" Target="http://www.biofuelsdigest.com/bdigest/2013/01/28/lawrence-berkeley-lab-says-principle-proven-on-new-ionic-liquid-pretreatment-process-for-biofuels/" TargetMode="External"/><Relationship Id="rId1" Type="http://schemas.openxmlformats.org/officeDocument/2006/relationships/notesMaster" Target="../notesMasters/notesMaster1.xml"/><Relationship Id="rId6" Type="http://schemas.openxmlformats.org/officeDocument/2006/relationships/hyperlink" Target="http://www.biofuelsdigest.com/bdigest/2014/10/29/the-strange-world-of-super-strong-super-light-nanocellulose/" TargetMode="External"/><Relationship Id="rId11" Type="http://schemas.openxmlformats.org/officeDocument/2006/relationships/hyperlink" Target="http://www.nature.com/news/hacked-photosynthesis-could-boost-crop-yields-1.15949" TargetMode="External"/><Relationship Id="rId5" Type="http://schemas.openxmlformats.org/officeDocument/2006/relationships/hyperlink" Target="http://www.sciencedaily.com/releases/2013/04/130407132938.htm" TargetMode="External"/><Relationship Id="rId15" Type="http://schemas.openxmlformats.org/officeDocument/2006/relationships/hyperlink" Target="http://www.biofuelsdigest.com/bdigest/2015/04/27/berkley-lab-create-system-to-mimic-natural-photosynthetic-process/" TargetMode="External"/><Relationship Id="rId23" Type="http://schemas.openxmlformats.org/officeDocument/2006/relationships/hyperlink" Target="http://phys.org/tags/methyl/" TargetMode="External"/><Relationship Id="rId10" Type="http://schemas.openxmlformats.org/officeDocument/2006/relationships/hyperlink" Target="http://www.biofuelsdigest.com/bdigest/2014/07/06/hemp-the-feedstock-that-dare-not-speak-its-name/" TargetMode="External"/><Relationship Id="rId19" Type="http://schemas.openxmlformats.org/officeDocument/2006/relationships/hyperlink" Target="http://www.biofuelsdigest.com/bdigest/2011/10/25/jbei-highlights-new-diesel-fuel-gene-expresion-technologies/" TargetMode="External"/><Relationship Id="rId4" Type="http://schemas.openxmlformats.org/officeDocument/2006/relationships/hyperlink" Target="http://www.biofuelsdigest.com/bdigest/author/jmldigest/" TargetMode="External"/><Relationship Id="rId9" Type="http://schemas.openxmlformats.org/officeDocument/2006/relationships/hyperlink" Target="http://www.biofuelsdigest.com/bdigest/2011/12/08/naturally-advanced-technologies-target-partner-for-bio-based-home-fabrics/" TargetMode="External"/><Relationship Id="rId14" Type="http://schemas.openxmlformats.org/officeDocument/2006/relationships/hyperlink" Target="http://www.biofuelsdigest.com/bdigest/2010/04/30/doe-juices-biofuels-industry-with-13-electrofuels-grants/" TargetMode="External"/><Relationship Id="rId22" Type="http://schemas.openxmlformats.org/officeDocument/2006/relationships/hyperlink" Target="http://phys.org/news/2014-12-sweet-success-boost-methyl-ketone.html#jCp"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www.marketreportsonline.com/317452.html" TargetMode="External"/><Relationship Id="rId13" Type="http://schemas.openxmlformats.org/officeDocument/2006/relationships/hyperlink" Target="http://www.biofuelsdigest.com/bdigest/2015/05/25/danish-researchers-modifying-bacteria-to-produce-biofuels-from-co2/" TargetMode="External"/><Relationship Id="rId18" Type="http://schemas.openxmlformats.org/officeDocument/2006/relationships/hyperlink" Target="http://www.microbialcellfactories.com/content/13/1/20/figure/F3" TargetMode="External"/><Relationship Id="rId3" Type="http://schemas.openxmlformats.org/officeDocument/2006/relationships/hyperlink" Target="http://www.biofuelsdigest.com/bdigest/2015/05/27/7-hot-targets-in-advanced-bioeconomy-rd/" TargetMode="External"/><Relationship Id="rId21" Type="http://schemas.openxmlformats.org/officeDocument/2006/relationships/hyperlink" Target="http://pubs.acs.org/doi/abs/10.1021/sb5002517" TargetMode="External"/><Relationship Id="rId7" Type="http://schemas.openxmlformats.org/officeDocument/2006/relationships/hyperlink" Target="http://www.biofuelsdigest.com/bdigest/2015/05/18/the-materials-superhighway/" TargetMode="External"/><Relationship Id="rId12" Type="http://schemas.openxmlformats.org/officeDocument/2006/relationships/hyperlink" Target="http://arpa-e.energy.gov/?q=arpa-e-programs/electrofuels" TargetMode="External"/><Relationship Id="rId17" Type="http://schemas.openxmlformats.org/officeDocument/2006/relationships/hyperlink" Target="http://www.microbialcellfactories.com/content/13/1/20" TargetMode="External"/><Relationship Id="rId2" Type="http://schemas.openxmlformats.org/officeDocument/2006/relationships/slide" Target="../slides/slide79.xml"/><Relationship Id="rId16" Type="http://schemas.openxmlformats.org/officeDocument/2006/relationships/hyperlink" Target="http://www-ssrl.slac.stanford.edu/content/science/highlight/2015-04-30/identification-highly-active-fe-sites-nifeooh-electrocatalytic-water#sthash.Q60kni9W.dpuf." TargetMode="External"/><Relationship Id="rId20" Type="http://schemas.openxmlformats.org/officeDocument/2006/relationships/hyperlink" Target="http://www.biofuelsdigest.com/bdigest/2013/01/28/lawrence-berkeley-lab-says-principle-proven-on-new-ionic-liquid-pretreatment-process-for-biofuels/" TargetMode="External"/><Relationship Id="rId1" Type="http://schemas.openxmlformats.org/officeDocument/2006/relationships/notesMaster" Target="../notesMasters/notesMaster1.xml"/><Relationship Id="rId6" Type="http://schemas.openxmlformats.org/officeDocument/2006/relationships/hyperlink" Target="http://www.biofuelsdigest.com/bdigest/2014/10/29/the-strange-world-of-super-strong-super-light-nanocellulose/" TargetMode="External"/><Relationship Id="rId11" Type="http://schemas.openxmlformats.org/officeDocument/2006/relationships/hyperlink" Target="http://www.nature.com/news/hacked-photosynthesis-could-boost-crop-yields-1.15949" TargetMode="External"/><Relationship Id="rId5" Type="http://schemas.openxmlformats.org/officeDocument/2006/relationships/hyperlink" Target="http://www.sciencedaily.com/releases/2013/04/130407132938.htm" TargetMode="External"/><Relationship Id="rId15" Type="http://schemas.openxmlformats.org/officeDocument/2006/relationships/hyperlink" Target="http://www.biofuelsdigest.com/bdigest/2015/04/27/berkley-lab-create-system-to-mimic-natural-photosynthetic-process/" TargetMode="External"/><Relationship Id="rId23" Type="http://schemas.openxmlformats.org/officeDocument/2006/relationships/hyperlink" Target="http://phys.org/tags/methyl/" TargetMode="External"/><Relationship Id="rId10" Type="http://schemas.openxmlformats.org/officeDocument/2006/relationships/hyperlink" Target="http://www.biofuelsdigest.com/bdigest/2014/07/06/hemp-the-feedstock-that-dare-not-speak-its-name/" TargetMode="External"/><Relationship Id="rId19" Type="http://schemas.openxmlformats.org/officeDocument/2006/relationships/hyperlink" Target="http://www.biofuelsdigest.com/bdigest/2011/10/25/jbei-highlights-new-diesel-fuel-gene-expresion-technologies/" TargetMode="External"/><Relationship Id="rId4" Type="http://schemas.openxmlformats.org/officeDocument/2006/relationships/hyperlink" Target="http://www.biofuelsdigest.com/bdigest/author/jmldigest/" TargetMode="External"/><Relationship Id="rId9" Type="http://schemas.openxmlformats.org/officeDocument/2006/relationships/hyperlink" Target="http://www.biofuelsdigest.com/bdigest/2011/12/08/naturally-advanced-technologies-target-partner-for-bio-based-home-fabrics/" TargetMode="External"/><Relationship Id="rId14" Type="http://schemas.openxmlformats.org/officeDocument/2006/relationships/hyperlink" Target="http://www.biofuelsdigest.com/bdigest/2010/04/30/doe-juices-biofuels-industry-with-13-electrofuels-grants/" TargetMode="External"/><Relationship Id="rId22" Type="http://schemas.openxmlformats.org/officeDocument/2006/relationships/hyperlink" Target="http://phys.org/news/2014-12-sweet-success-boost-methyl-ketone.html#jC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C5BDCB3-AA5D-492A-BDC4-87AE9421BAEB}" type="slidenum">
              <a:rPr lang="en-US" smtClean="0">
                <a:latin typeface="Times" charset="0"/>
              </a:rPr>
              <a:pPr/>
              <a:t>1</a:t>
            </a:fld>
            <a:endParaRPr lang="en-US" smtClean="0">
              <a:latin typeface="Times" charset="0"/>
            </a:endParaRPr>
          </a:p>
        </p:txBody>
      </p:sp>
      <p:sp>
        <p:nvSpPr>
          <p:cNvPr id="47107" name="Rectangle 2"/>
          <p:cNvSpPr>
            <a:spLocks noGrp="1" noRot="1" noChangeAspect="1" noChangeArrowheads="1" noTextEdit="1"/>
          </p:cNvSpPr>
          <p:nvPr>
            <p:ph type="sldImg"/>
          </p:nvPr>
        </p:nvSpPr>
        <p:spPr>
          <a:xfrm>
            <a:off x="903288" y="504825"/>
            <a:ext cx="5148262" cy="2897188"/>
          </a:xfrm>
          <a:ln/>
        </p:spPr>
      </p:sp>
      <p:sp>
        <p:nvSpPr>
          <p:cNvPr id="47108" name="Rectangle 3"/>
          <p:cNvSpPr>
            <a:spLocks noGrp="1" noChangeArrowheads="1"/>
          </p:cNvSpPr>
          <p:nvPr>
            <p:ph type="body" idx="1"/>
          </p:nvPr>
        </p:nvSpPr>
        <p:spPr>
          <a:xfrm>
            <a:off x="788988" y="3709988"/>
            <a:ext cx="5207000" cy="6524625"/>
          </a:xfrm>
          <a:noFill/>
          <a:ln/>
        </p:spPr>
        <p:txBody>
          <a:bodyPr/>
          <a:lstStyle/>
          <a:p>
            <a:pPr marL="0" marR="0" indent="0" algn="l" defTabSz="912813" rtl="0" eaLnBrk="1" fontAlgn="base" latinLnBrk="0" hangingPunct="1">
              <a:lnSpc>
                <a:spcPct val="100000"/>
              </a:lnSpc>
              <a:spcBef>
                <a:spcPct val="30000"/>
              </a:spcBef>
              <a:spcAft>
                <a:spcPct val="0"/>
              </a:spcAft>
              <a:buClrTx/>
              <a:buSzTx/>
              <a:buFontTx/>
              <a:buNone/>
              <a:tabLst/>
              <a:defRPr/>
            </a:pPr>
            <a:r>
              <a:rPr lang="ru-RU" sz="1200" b="1" dirty="0" smtClean="0"/>
              <a:t>Cui prodest?</a:t>
            </a:r>
            <a:endParaRPr lang="en-US" sz="1200" b="1" dirty="0" smtClean="0"/>
          </a:p>
          <a:p>
            <a:pPr eaLnBrk="1" hangingPunct="1"/>
            <a:endParaRPr lang="ru-RU" dirty="0" smtClean="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normAutofit/>
          </a:bodyPr>
          <a:lstStyle/>
          <a:p>
            <a:r>
              <a:rPr lang="ru-RU" sz="1200" kern="1200" dirty="0" smtClean="0">
                <a:solidFill>
                  <a:schemeClr val="tx1"/>
                </a:solidFill>
                <a:latin typeface="Times" pitchFamily="18" charset="0"/>
                <a:ea typeface="+mn-ea"/>
                <a:cs typeface="+mn-cs"/>
              </a:rPr>
              <a:t>Несмотря на засуху 2010 года, «ресурсы зерна после сбора урожая этого года составят до 90 млн тонн, при сборе в этом году 65 млн тонн», заявила 28 сентября 2010 года глава Минсельхоза Елена Скрынник. При этом в округах, которых не сильно пострадали от засухи, увеличилось и производство зего, и его урожайность. Это говорит о том, что системные инвестиции в производство зерна дали свои плоды, и даже в текущем, крайне неблагоприятном по погоде году производство зерна превышает урожаи 1998-2000 годов. </a:t>
            </a:r>
            <a:endParaRPr lang="en-US" sz="1200" kern="1200" dirty="0" smtClean="0">
              <a:solidFill>
                <a:schemeClr val="tx1"/>
              </a:solidFill>
              <a:latin typeface="Times" pitchFamily="18" charset="0"/>
              <a:ea typeface="+mn-ea"/>
              <a:cs typeface="+mn-cs"/>
            </a:endParaRPr>
          </a:p>
          <a:p>
            <a:r>
              <a:rPr lang="ru-RU" sz="1200" kern="1200" dirty="0" smtClean="0">
                <a:solidFill>
                  <a:schemeClr val="tx1"/>
                </a:solidFill>
                <a:latin typeface="Times" pitchFamily="18" charset="0"/>
                <a:ea typeface="+mn-ea"/>
                <a:cs typeface="+mn-cs"/>
              </a:rPr>
              <a:t>Какой из этого следует вывод? Немотря на отдельные неблагоприятные года, производство зерна в России будет расти из-за интенсификация сельского хозяйства и потепления климата, объемы производство зерна будут серьезно превышать объемы внутреннего потребления и экспорта.</a:t>
            </a:r>
            <a:endParaRPr lang="en-US" sz="1200" kern="1200" dirty="0" smtClean="0">
              <a:solidFill>
                <a:schemeClr val="tx1"/>
              </a:solidFill>
              <a:latin typeface="Times" pitchFamily="18" charset="0"/>
              <a:ea typeface="+mn-ea"/>
              <a:cs typeface="+mn-cs"/>
            </a:endParaRPr>
          </a:p>
          <a:p>
            <a:r>
              <a:rPr lang="ru-RU" sz="1200" kern="1200" dirty="0" smtClean="0">
                <a:solidFill>
                  <a:schemeClr val="tx1"/>
                </a:solidFill>
                <a:latin typeface="Times" pitchFamily="18" charset="0"/>
                <a:ea typeface="+mn-ea"/>
                <a:cs typeface="+mn-cs"/>
              </a:rPr>
              <a:t>Минсельхоз: ресурсы зерна после сбора урожая составят 90 млн т, РИА Новости, 21.09.2010, 16:02</a:t>
            </a:r>
            <a:endParaRPr lang="en-US" sz="1200" kern="1200" dirty="0" smtClean="0">
              <a:solidFill>
                <a:schemeClr val="tx1"/>
              </a:solidFill>
              <a:latin typeface="Times" pitchFamily="18" charset="0"/>
              <a:ea typeface="+mn-ea"/>
              <a:cs typeface="+mn-cs"/>
            </a:endParaRPr>
          </a:p>
          <a:p>
            <a:r>
              <a:rPr lang="ru-RU" sz="1200" kern="1200" dirty="0" smtClean="0">
                <a:solidFill>
                  <a:schemeClr val="tx1"/>
                </a:solidFill>
                <a:latin typeface="Times" pitchFamily="18" charset="0"/>
                <a:ea typeface="+mn-ea"/>
                <a:cs typeface="+mn-cs"/>
              </a:rPr>
              <a:t>Южный, Северо-Кавказский и Сибирский Федеральные округа</a:t>
            </a:r>
            <a:endParaRPr lang="en-US" sz="1200" kern="1200" dirty="0" smtClean="0">
              <a:solidFill>
                <a:schemeClr val="tx1"/>
              </a:solidFill>
              <a:latin typeface="Times"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26</a:t>
            </a:fld>
            <a:endParaRPr lang="en-US"/>
          </a:p>
        </p:txBody>
      </p:sp>
    </p:spTree>
    <p:extLst>
      <p:ext uri="{BB962C8B-B14F-4D97-AF65-F5344CB8AC3E}">
        <p14:creationId xmlns:p14="http://schemas.microsoft.com/office/powerpoint/2010/main" val="2539875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Образ слайда 1"/>
          <p:cNvSpPr>
            <a:spLocks noGrp="1" noRot="1" noChangeAspect="1" noTextEdit="1"/>
          </p:cNvSpPr>
          <p:nvPr>
            <p:ph type="sldImg"/>
          </p:nvPr>
        </p:nvSpPr>
        <p:spPr bwMode="auto">
          <a:xfrm>
            <a:off x="138113" y="766763"/>
            <a:ext cx="6823075" cy="3838575"/>
          </a:xfrm>
          <a:noFill/>
          <a:ln>
            <a:solidFill>
              <a:srgbClr val="000000"/>
            </a:solidFill>
            <a:miter lim="800000"/>
            <a:headEnd/>
            <a:tailEnd/>
          </a:ln>
        </p:spPr>
      </p:sp>
      <p:sp>
        <p:nvSpPr>
          <p:cNvPr id="4710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4710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EB4FB1-3C48-435D-A0B5-81DE2DCCCDB4}" type="slidenum">
              <a:rPr lang="ru-RU">
                <a:cs typeface="Arial" charset="0"/>
              </a:rPr>
              <a:pPr fontAlgn="base">
                <a:spcBef>
                  <a:spcPct val="0"/>
                </a:spcBef>
                <a:spcAft>
                  <a:spcPct val="0"/>
                </a:spcAft>
              </a:pPr>
              <a:t>31</a:t>
            </a:fld>
            <a:endParaRPr lang="ru-RU">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34</a:t>
            </a:fld>
            <a:endParaRPr lang="en-US"/>
          </a:p>
        </p:txBody>
      </p:sp>
    </p:spTree>
    <p:extLst>
      <p:ext uri="{BB962C8B-B14F-4D97-AF65-F5344CB8AC3E}">
        <p14:creationId xmlns:p14="http://schemas.microsoft.com/office/powerpoint/2010/main" val="403752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xfrm>
            <a:off x="141288" y="768350"/>
            <a:ext cx="6818312" cy="3836988"/>
          </a:xfrm>
          <a:ln/>
        </p:spPr>
      </p:sp>
      <p:sp>
        <p:nvSpPr>
          <p:cNvPr id="430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4" tIns="47381" rIns="94764" bIns="47381"/>
          <a:lstStyle/>
          <a:p>
            <a:r>
              <a:rPr lang="en-US" smtClean="0"/>
              <a:t>Another interesting direction is application of biooil as road binder. Biooil can substitute up to 20% of bitumen.</a:t>
            </a:r>
            <a:endParaRPr lang="ru-RU" smtClean="0"/>
          </a:p>
        </p:txBody>
      </p:sp>
      <p:sp>
        <p:nvSpPr>
          <p:cNvPr id="43012" name="Номер слайда 3"/>
          <p:cNvSpPr txBox="1">
            <a:spLocks noGrp="1"/>
          </p:cNvSpPr>
          <p:nvPr/>
        </p:nvSpPr>
        <p:spPr bwMode="auto">
          <a:xfrm>
            <a:off x="4022937" y="9720107"/>
            <a:ext cx="3074720" cy="51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4" tIns="47381" rIns="94764" bIns="47381" anchor="b"/>
          <a:lstStyle>
            <a:lvl1pPr defTabSz="919163" eaLnBrk="0" hangingPunct="0">
              <a:defRPr>
                <a:solidFill>
                  <a:schemeClr val="tx1"/>
                </a:solidFill>
                <a:latin typeface="Arial" pitchFamily="34" charset="0"/>
              </a:defRPr>
            </a:lvl1pPr>
            <a:lvl2pPr marL="742950" indent="-285750" defTabSz="919163" eaLnBrk="0" hangingPunct="0">
              <a:defRPr>
                <a:solidFill>
                  <a:schemeClr val="tx1"/>
                </a:solidFill>
                <a:latin typeface="Arial" pitchFamily="34" charset="0"/>
              </a:defRPr>
            </a:lvl2pPr>
            <a:lvl3pPr marL="1143000" indent="-228600" defTabSz="919163" eaLnBrk="0" hangingPunct="0">
              <a:defRPr>
                <a:solidFill>
                  <a:schemeClr val="tx1"/>
                </a:solidFill>
                <a:latin typeface="Arial" pitchFamily="34" charset="0"/>
              </a:defRPr>
            </a:lvl3pPr>
            <a:lvl4pPr marL="1600200" indent="-228600" defTabSz="919163" eaLnBrk="0" hangingPunct="0">
              <a:defRPr>
                <a:solidFill>
                  <a:schemeClr val="tx1"/>
                </a:solidFill>
                <a:latin typeface="Arial" pitchFamily="34" charset="0"/>
              </a:defRPr>
            </a:lvl4pPr>
            <a:lvl5pPr marL="2057400" indent="-228600" defTabSz="919163" eaLnBrk="0" hangingPunct="0">
              <a:defRPr>
                <a:solidFill>
                  <a:schemeClr val="tx1"/>
                </a:solidFill>
                <a:latin typeface="Arial" pitchFamily="34" charset="0"/>
              </a:defRPr>
            </a:lvl5pPr>
            <a:lvl6pPr marL="2514600" indent="-228600" defTabSz="919163" eaLnBrk="0" fontAlgn="base" hangingPunct="0">
              <a:spcBef>
                <a:spcPct val="0"/>
              </a:spcBef>
              <a:spcAft>
                <a:spcPct val="0"/>
              </a:spcAft>
              <a:defRPr>
                <a:solidFill>
                  <a:schemeClr val="tx1"/>
                </a:solidFill>
                <a:latin typeface="Arial" pitchFamily="34" charset="0"/>
              </a:defRPr>
            </a:lvl6pPr>
            <a:lvl7pPr marL="2971800" indent="-228600" defTabSz="919163" eaLnBrk="0" fontAlgn="base" hangingPunct="0">
              <a:spcBef>
                <a:spcPct val="0"/>
              </a:spcBef>
              <a:spcAft>
                <a:spcPct val="0"/>
              </a:spcAft>
              <a:defRPr>
                <a:solidFill>
                  <a:schemeClr val="tx1"/>
                </a:solidFill>
                <a:latin typeface="Arial" pitchFamily="34" charset="0"/>
              </a:defRPr>
            </a:lvl7pPr>
            <a:lvl8pPr marL="3429000" indent="-228600" defTabSz="919163" eaLnBrk="0" fontAlgn="base" hangingPunct="0">
              <a:spcBef>
                <a:spcPct val="0"/>
              </a:spcBef>
              <a:spcAft>
                <a:spcPct val="0"/>
              </a:spcAft>
              <a:defRPr>
                <a:solidFill>
                  <a:schemeClr val="tx1"/>
                </a:solidFill>
                <a:latin typeface="Arial" pitchFamily="34" charset="0"/>
              </a:defRPr>
            </a:lvl8pPr>
            <a:lvl9pPr marL="3886200" indent="-228600" defTabSz="919163" eaLnBrk="0" fontAlgn="base" hangingPunct="0">
              <a:spcBef>
                <a:spcPct val="0"/>
              </a:spcBef>
              <a:spcAft>
                <a:spcPct val="0"/>
              </a:spcAft>
              <a:defRPr>
                <a:solidFill>
                  <a:schemeClr val="tx1"/>
                </a:solidFill>
                <a:latin typeface="Arial" pitchFamily="34" charset="0"/>
              </a:defRPr>
            </a:lvl9pPr>
          </a:lstStyle>
          <a:p>
            <a:pPr algn="r" eaLnBrk="1" hangingPunct="1"/>
            <a:fld id="{D75AE3C0-DD74-4231-B89C-86C8821FDD58}" type="slidenum">
              <a:rPr lang="ru-RU" sz="1200">
                <a:latin typeface="Calibri" pitchFamily="34" charset="0"/>
              </a:rPr>
              <a:pPr algn="r" eaLnBrk="1" hangingPunct="1"/>
              <a:t>62</a:t>
            </a:fld>
            <a:endParaRPr lang="ru-RU"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a:xfrm>
            <a:off x="141288" y="768350"/>
            <a:ext cx="6818312" cy="3836988"/>
          </a:xfrm>
          <a:ln/>
        </p:spPr>
      </p:sp>
      <p:sp>
        <p:nvSpPr>
          <p:cNvPr id="440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4" tIns="47381" rIns="94764" bIns="47381"/>
          <a:lstStyle/>
          <a:p>
            <a:r>
              <a:rPr lang="en-US" dirty="0" smtClean="0"/>
              <a:t>Also </a:t>
            </a:r>
            <a:r>
              <a:rPr lang="en-US" dirty="0" err="1" smtClean="0"/>
              <a:t>biooil</a:t>
            </a:r>
            <a:r>
              <a:rPr lang="en-US" dirty="0" smtClean="0"/>
              <a:t> can be use as additive   in resin and adhesives. Lignin oligomers from </a:t>
            </a:r>
            <a:r>
              <a:rPr lang="en-US" dirty="0" err="1" smtClean="0"/>
              <a:t>biooil</a:t>
            </a:r>
            <a:r>
              <a:rPr lang="en-US" dirty="0" smtClean="0"/>
              <a:t>  can substitute up to 50 % of  expensive  and toxic phenol in  Phenol formaldehyde resin.</a:t>
            </a:r>
            <a:endParaRPr lang="ru-RU" dirty="0" smtClean="0"/>
          </a:p>
        </p:txBody>
      </p:sp>
      <p:sp>
        <p:nvSpPr>
          <p:cNvPr id="44036" name="Номер слайда 3"/>
          <p:cNvSpPr txBox="1">
            <a:spLocks noGrp="1"/>
          </p:cNvSpPr>
          <p:nvPr/>
        </p:nvSpPr>
        <p:spPr bwMode="auto">
          <a:xfrm>
            <a:off x="4022937" y="9720107"/>
            <a:ext cx="3074720" cy="51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4" tIns="47381" rIns="94764" bIns="47381" anchor="b"/>
          <a:lstStyle>
            <a:lvl1pPr defTabSz="919163" eaLnBrk="0" hangingPunct="0">
              <a:defRPr>
                <a:solidFill>
                  <a:schemeClr val="tx1"/>
                </a:solidFill>
                <a:latin typeface="Arial" pitchFamily="34" charset="0"/>
              </a:defRPr>
            </a:lvl1pPr>
            <a:lvl2pPr marL="742950" indent="-285750" defTabSz="919163" eaLnBrk="0" hangingPunct="0">
              <a:defRPr>
                <a:solidFill>
                  <a:schemeClr val="tx1"/>
                </a:solidFill>
                <a:latin typeface="Arial" pitchFamily="34" charset="0"/>
              </a:defRPr>
            </a:lvl2pPr>
            <a:lvl3pPr marL="1143000" indent="-228600" defTabSz="919163" eaLnBrk="0" hangingPunct="0">
              <a:defRPr>
                <a:solidFill>
                  <a:schemeClr val="tx1"/>
                </a:solidFill>
                <a:latin typeface="Arial" pitchFamily="34" charset="0"/>
              </a:defRPr>
            </a:lvl3pPr>
            <a:lvl4pPr marL="1600200" indent="-228600" defTabSz="919163" eaLnBrk="0" hangingPunct="0">
              <a:defRPr>
                <a:solidFill>
                  <a:schemeClr val="tx1"/>
                </a:solidFill>
                <a:latin typeface="Arial" pitchFamily="34" charset="0"/>
              </a:defRPr>
            </a:lvl4pPr>
            <a:lvl5pPr marL="2057400" indent="-228600" defTabSz="919163" eaLnBrk="0" hangingPunct="0">
              <a:defRPr>
                <a:solidFill>
                  <a:schemeClr val="tx1"/>
                </a:solidFill>
                <a:latin typeface="Arial" pitchFamily="34" charset="0"/>
              </a:defRPr>
            </a:lvl5pPr>
            <a:lvl6pPr marL="2514600" indent="-228600" defTabSz="919163" eaLnBrk="0" fontAlgn="base" hangingPunct="0">
              <a:spcBef>
                <a:spcPct val="0"/>
              </a:spcBef>
              <a:spcAft>
                <a:spcPct val="0"/>
              </a:spcAft>
              <a:defRPr>
                <a:solidFill>
                  <a:schemeClr val="tx1"/>
                </a:solidFill>
                <a:latin typeface="Arial" pitchFamily="34" charset="0"/>
              </a:defRPr>
            </a:lvl6pPr>
            <a:lvl7pPr marL="2971800" indent="-228600" defTabSz="919163" eaLnBrk="0" fontAlgn="base" hangingPunct="0">
              <a:spcBef>
                <a:spcPct val="0"/>
              </a:spcBef>
              <a:spcAft>
                <a:spcPct val="0"/>
              </a:spcAft>
              <a:defRPr>
                <a:solidFill>
                  <a:schemeClr val="tx1"/>
                </a:solidFill>
                <a:latin typeface="Arial" pitchFamily="34" charset="0"/>
              </a:defRPr>
            </a:lvl7pPr>
            <a:lvl8pPr marL="3429000" indent="-228600" defTabSz="919163" eaLnBrk="0" fontAlgn="base" hangingPunct="0">
              <a:spcBef>
                <a:spcPct val="0"/>
              </a:spcBef>
              <a:spcAft>
                <a:spcPct val="0"/>
              </a:spcAft>
              <a:defRPr>
                <a:solidFill>
                  <a:schemeClr val="tx1"/>
                </a:solidFill>
                <a:latin typeface="Arial" pitchFamily="34" charset="0"/>
              </a:defRPr>
            </a:lvl8pPr>
            <a:lvl9pPr marL="3886200" indent="-228600" defTabSz="919163" eaLnBrk="0" fontAlgn="base" hangingPunct="0">
              <a:spcBef>
                <a:spcPct val="0"/>
              </a:spcBef>
              <a:spcAft>
                <a:spcPct val="0"/>
              </a:spcAft>
              <a:defRPr>
                <a:solidFill>
                  <a:schemeClr val="tx1"/>
                </a:solidFill>
                <a:latin typeface="Arial" pitchFamily="34" charset="0"/>
              </a:defRPr>
            </a:lvl9pPr>
          </a:lstStyle>
          <a:p>
            <a:pPr algn="r" eaLnBrk="1" hangingPunct="1"/>
            <a:fld id="{4DD391FC-352C-434A-822C-D7AEBA9805CD}" type="slidenum">
              <a:rPr lang="ru-RU" sz="1200">
                <a:latin typeface="Calibri" pitchFamily="34" charset="0"/>
              </a:rPr>
              <a:pPr algn="r" eaLnBrk="1" hangingPunct="1"/>
              <a:t>63</a:t>
            </a:fld>
            <a:endParaRPr lang="ru-RU"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a:xfrm>
            <a:off x="123825" y="785813"/>
            <a:ext cx="6856413" cy="3857625"/>
          </a:xfrm>
          <a:ln/>
        </p:spPr>
      </p:sp>
      <p:sp>
        <p:nvSpPr>
          <p:cNvPr id="41987" name="Заметки 2"/>
          <p:cNvSpPr>
            <a:spLocks noGrp="1"/>
          </p:cNvSpPr>
          <p:nvPr>
            <p:ph type="body" idx="1"/>
          </p:nvPr>
        </p:nvSpPr>
        <p:spPr>
          <a:xfrm>
            <a:off x="958078" y="4880470"/>
            <a:ext cx="5183146" cy="45684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4" tIns="47419" rIns="94834" bIns="47419"/>
          <a:lstStyle/>
          <a:p>
            <a:r>
              <a:rPr lang="en-US" smtClean="0"/>
              <a:t>Biooil processing to transport fuel is actively developing by scientific centers all around the world. The processing allows producing transport fuel from biooil  on existing petrochemical enterprises. There are three main methods of biooil processing: gasification with Fischer-Tropsch synthesis, catalytic cracking and hydrotreatment. The main aim is deoxygenation of biooil compound. It increases stability of biooil, reduces acidity, allows mix with petroleum. </a:t>
            </a:r>
            <a:endParaRPr lang="ru-RU" smtClean="0"/>
          </a:p>
        </p:txBody>
      </p:sp>
      <p:sp>
        <p:nvSpPr>
          <p:cNvPr id="41988" name="Номер слайда 3"/>
          <p:cNvSpPr txBox="1">
            <a:spLocks noGrp="1"/>
          </p:cNvSpPr>
          <p:nvPr/>
        </p:nvSpPr>
        <p:spPr bwMode="auto">
          <a:xfrm>
            <a:off x="3988427" y="9682539"/>
            <a:ext cx="3110873" cy="5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4" tIns="47419" rIns="94834" bIns="47419" anchor="b"/>
          <a:lstStyle>
            <a:lvl1pPr defTabSz="919163" eaLnBrk="0" hangingPunct="0">
              <a:defRPr>
                <a:solidFill>
                  <a:schemeClr val="tx1"/>
                </a:solidFill>
                <a:latin typeface="Arial" pitchFamily="34" charset="0"/>
              </a:defRPr>
            </a:lvl1pPr>
            <a:lvl2pPr marL="742950" indent="-285750" defTabSz="919163" eaLnBrk="0" hangingPunct="0">
              <a:defRPr>
                <a:solidFill>
                  <a:schemeClr val="tx1"/>
                </a:solidFill>
                <a:latin typeface="Arial" pitchFamily="34" charset="0"/>
              </a:defRPr>
            </a:lvl2pPr>
            <a:lvl3pPr marL="1143000" indent="-228600" defTabSz="919163" eaLnBrk="0" hangingPunct="0">
              <a:defRPr>
                <a:solidFill>
                  <a:schemeClr val="tx1"/>
                </a:solidFill>
                <a:latin typeface="Arial" pitchFamily="34" charset="0"/>
              </a:defRPr>
            </a:lvl3pPr>
            <a:lvl4pPr marL="1600200" indent="-228600" defTabSz="919163" eaLnBrk="0" hangingPunct="0">
              <a:defRPr>
                <a:solidFill>
                  <a:schemeClr val="tx1"/>
                </a:solidFill>
                <a:latin typeface="Arial" pitchFamily="34" charset="0"/>
              </a:defRPr>
            </a:lvl4pPr>
            <a:lvl5pPr marL="2057400" indent="-228600" defTabSz="919163" eaLnBrk="0" hangingPunct="0">
              <a:defRPr>
                <a:solidFill>
                  <a:schemeClr val="tx1"/>
                </a:solidFill>
                <a:latin typeface="Arial" pitchFamily="34" charset="0"/>
              </a:defRPr>
            </a:lvl5pPr>
            <a:lvl6pPr marL="2514600" indent="-228600" defTabSz="919163" eaLnBrk="0" fontAlgn="base" hangingPunct="0">
              <a:spcBef>
                <a:spcPct val="0"/>
              </a:spcBef>
              <a:spcAft>
                <a:spcPct val="0"/>
              </a:spcAft>
              <a:defRPr>
                <a:solidFill>
                  <a:schemeClr val="tx1"/>
                </a:solidFill>
                <a:latin typeface="Arial" pitchFamily="34" charset="0"/>
              </a:defRPr>
            </a:lvl6pPr>
            <a:lvl7pPr marL="2971800" indent="-228600" defTabSz="919163" eaLnBrk="0" fontAlgn="base" hangingPunct="0">
              <a:spcBef>
                <a:spcPct val="0"/>
              </a:spcBef>
              <a:spcAft>
                <a:spcPct val="0"/>
              </a:spcAft>
              <a:defRPr>
                <a:solidFill>
                  <a:schemeClr val="tx1"/>
                </a:solidFill>
                <a:latin typeface="Arial" pitchFamily="34" charset="0"/>
              </a:defRPr>
            </a:lvl7pPr>
            <a:lvl8pPr marL="3429000" indent="-228600" defTabSz="919163" eaLnBrk="0" fontAlgn="base" hangingPunct="0">
              <a:spcBef>
                <a:spcPct val="0"/>
              </a:spcBef>
              <a:spcAft>
                <a:spcPct val="0"/>
              </a:spcAft>
              <a:defRPr>
                <a:solidFill>
                  <a:schemeClr val="tx1"/>
                </a:solidFill>
                <a:latin typeface="Arial" pitchFamily="34" charset="0"/>
              </a:defRPr>
            </a:lvl8pPr>
            <a:lvl9pPr marL="3886200" indent="-228600" defTabSz="919163" eaLnBrk="0" fontAlgn="base" hangingPunct="0">
              <a:spcBef>
                <a:spcPct val="0"/>
              </a:spcBef>
              <a:spcAft>
                <a:spcPct val="0"/>
              </a:spcAft>
              <a:defRPr>
                <a:solidFill>
                  <a:schemeClr val="tx1"/>
                </a:solidFill>
                <a:latin typeface="Arial" pitchFamily="34" charset="0"/>
              </a:defRPr>
            </a:lvl9pPr>
          </a:lstStyle>
          <a:p>
            <a:pPr algn="r"/>
            <a:fld id="{F8E71E0B-25AD-4E18-AE36-D149EFF676C9}" type="slidenum">
              <a:rPr lang="ru-RU" sz="1200">
                <a:latin typeface="Times New Roman" pitchFamily="18" charset="0"/>
              </a:rPr>
              <a:pPr algn="r"/>
              <a:t>64</a:t>
            </a:fld>
            <a:endParaRPr lang="ru-RU" sz="120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a:xfrm>
            <a:off x="141288" y="768350"/>
            <a:ext cx="6818312" cy="3836988"/>
          </a:xfrm>
          <a:ln/>
        </p:spPr>
      </p:sp>
      <p:sp>
        <p:nvSpPr>
          <p:cNvPr id="4710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4" tIns="47381" rIns="94764" bIns="47381"/>
          <a:lstStyle/>
          <a:p>
            <a:r>
              <a:rPr lang="en-US" smtClean="0"/>
              <a:t>We have developed and manufactured the pilot plant with capacity 50 kg per hour. We have received the products and investigated their properties and composition. R&amp;D works with different feedstock has been conducted. We used such biomass sources as forestry residues, agricultural wastes, sewage sludge, chicken litter, peat and so on.</a:t>
            </a:r>
            <a:endParaRPr lang="ru-RU" smtClean="0"/>
          </a:p>
        </p:txBody>
      </p:sp>
      <p:sp>
        <p:nvSpPr>
          <p:cNvPr id="47108" name="Номер слайда 3"/>
          <p:cNvSpPr txBox="1">
            <a:spLocks noGrp="1"/>
          </p:cNvSpPr>
          <p:nvPr/>
        </p:nvSpPr>
        <p:spPr bwMode="auto">
          <a:xfrm>
            <a:off x="4022937" y="9720107"/>
            <a:ext cx="3074720" cy="51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4" tIns="47381" rIns="94764" bIns="47381" anchor="b"/>
          <a:lstStyle>
            <a:lvl1pPr defTabSz="919163" eaLnBrk="0" hangingPunct="0">
              <a:defRPr>
                <a:solidFill>
                  <a:schemeClr val="tx1"/>
                </a:solidFill>
                <a:latin typeface="Arial" pitchFamily="34" charset="0"/>
              </a:defRPr>
            </a:lvl1pPr>
            <a:lvl2pPr marL="742950" indent="-285750" defTabSz="919163" eaLnBrk="0" hangingPunct="0">
              <a:defRPr>
                <a:solidFill>
                  <a:schemeClr val="tx1"/>
                </a:solidFill>
                <a:latin typeface="Arial" pitchFamily="34" charset="0"/>
              </a:defRPr>
            </a:lvl2pPr>
            <a:lvl3pPr marL="1143000" indent="-228600" defTabSz="919163" eaLnBrk="0" hangingPunct="0">
              <a:defRPr>
                <a:solidFill>
                  <a:schemeClr val="tx1"/>
                </a:solidFill>
                <a:latin typeface="Arial" pitchFamily="34" charset="0"/>
              </a:defRPr>
            </a:lvl3pPr>
            <a:lvl4pPr marL="1600200" indent="-228600" defTabSz="919163" eaLnBrk="0" hangingPunct="0">
              <a:defRPr>
                <a:solidFill>
                  <a:schemeClr val="tx1"/>
                </a:solidFill>
                <a:latin typeface="Arial" pitchFamily="34" charset="0"/>
              </a:defRPr>
            </a:lvl4pPr>
            <a:lvl5pPr marL="2057400" indent="-228600" defTabSz="919163" eaLnBrk="0" hangingPunct="0">
              <a:defRPr>
                <a:solidFill>
                  <a:schemeClr val="tx1"/>
                </a:solidFill>
                <a:latin typeface="Arial" pitchFamily="34" charset="0"/>
              </a:defRPr>
            </a:lvl5pPr>
            <a:lvl6pPr marL="2514600" indent="-228600" defTabSz="919163" eaLnBrk="0" fontAlgn="base" hangingPunct="0">
              <a:spcBef>
                <a:spcPct val="0"/>
              </a:spcBef>
              <a:spcAft>
                <a:spcPct val="0"/>
              </a:spcAft>
              <a:defRPr>
                <a:solidFill>
                  <a:schemeClr val="tx1"/>
                </a:solidFill>
                <a:latin typeface="Arial" pitchFamily="34" charset="0"/>
              </a:defRPr>
            </a:lvl6pPr>
            <a:lvl7pPr marL="2971800" indent="-228600" defTabSz="919163" eaLnBrk="0" fontAlgn="base" hangingPunct="0">
              <a:spcBef>
                <a:spcPct val="0"/>
              </a:spcBef>
              <a:spcAft>
                <a:spcPct val="0"/>
              </a:spcAft>
              <a:defRPr>
                <a:solidFill>
                  <a:schemeClr val="tx1"/>
                </a:solidFill>
                <a:latin typeface="Arial" pitchFamily="34" charset="0"/>
              </a:defRPr>
            </a:lvl7pPr>
            <a:lvl8pPr marL="3429000" indent="-228600" defTabSz="919163" eaLnBrk="0" fontAlgn="base" hangingPunct="0">
              <a:spcBef>
                <a:spcPct val="0"/>
              </a:spcBef>
              <a:spcAft>
                <a:spcPct val="0"/>
              </a:spcAft>
              <a:defRPr>
                <a:solidFill>
                  <a:schemeClr val="tx1"/>
                </a:solidFill>
                <a:latin typeface="Arial" pitchFamily="34" charset="0"/>
              </a:defRPr>
            </a:lvl8pPr>
            <a:lvl9pPr marL="3886200" indent="-228600" defTabSz="919163" eaLnBrk="0" fontAlgn="base" hangingPunct="0">
              <a:spcBef>
                <a:spcPct val="0"/>
              </a:spcBef>
              <a:spcAft>
                <a:spcPct val="0"/>
              </a:spcAft>
              <a:defRPr>
                <a:solidFill>
                  <a:schemeClr val="tx1"/>
                </a:solidFill>
                <a:latin typeface="Arial" pitchFamily="34" charset="0"/>
              </a:defRPr>
            </a:lvl9pPr>
          </a:lstStyle>
          <a:p>
            <a:pPr algn="r" eaLnBrk="1" hangingPunct="1"/>
            <a:fld id="{64D96B1A-903A-4AF7-B6CE-8000A67B068F}" type="slidenum">
              <a:rPr lang="ru-RU" sz="1200">
                <a:latin typeface="Calibri" pitchFamily="34" charset="0"/>
              </a:rPr>
              <a:pPr algn="r" eaLnBrk="1" hangingPunct="1"/>
              <a:t>65</a:t>
            </a:fld>
            <a:endParaRPr lang="ru-RU"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r>
              <a:rPr lang="ru-RU" dirty="0" smtClean="0"/>
              <a:t>Рибулозо</a:t>
            </a:r>
            <a:r>
              <a:rPr lang="en-US" dirty="0" smtClean="0"/>
              <a:t>-</a:t>
            </a:r>
            <a:r>
              <a:rPr lang="ru-RU" dirty="0" smtClean="0"/>
              <a:t>бисфосфаткарбоксилаза (Рибулозобисфосфаткарбоксилаза/оксигеназа, рибулёзобифосфаткарбоксилаза/оксигеназа, англ. Ribulose-1,5-bisphosphate carboxylase/oxygenase, RuBisCO) — фермент (КФ 4.1.1.39), катализирующий присоединение углекислого газа к рибулозо-1,5-бифосфату на первой стадии цикла Кальвина, а также реакцию окисления рибулозобифосфата на первой стадии процесса фотодыхания. Является одним из важнейших ферментов в природе, поскольку играет центральную роль в основном механизме поступления неорганического углерода в биологический круговорот. Рибулозобисфосфаткарбоксилаза является основным ферментом листьев растений и поэтому считается наиболее распространённым ферментом на Земле.[1]</a:t>
            </a:r>
          </a:p>
          <a:p>
            <a:endParaRPr lang="ru-RU" dirty="0" smtClean="0"/>
          </a:p>
          <a:p>
            <a:r>
              <a:rPr lang="en-US" sz="1200" b="1"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are an emerging class of carbon-neutral drop-in replacement fuels that are made by storing electrical energy from renewable sources in the chemical bonds of liquid or gas fuels.</a:t>
            </a:r>
            <a:endParaRPr lang="ru-RU" sz="1200" b="0" i="0" kern="1200" dirty="0" smtClean="0">
              <a:solidFill>
                <a:schemeClr val="tx1"/>
              </a:solidFill>
              <a:effectLst/>
              <a:latin typeface="Times" pitchFamily="18" charset="0"/>
              <a:ea typeface="+mn-ea"/>
              <a:cs typeface="+mn-cs"/>
            </a:endParaRPr>
          </a:p>
          <a:p>
            <a:r>
              <a:rPr lang="en-US" sz="1200" b="1" i="0" kern="1200" dirty="0" smtClean="0">
                <a:solidFill>
                  <a:schemeClr val="tx1"/>
                </a:solidFill>
                <a:effectLst/>
                <a:latin typeface="Times" pitchFamily="18" charset="0"/>
                <a:ea typeface="+mn-ea"/>
                <a:cs typeface="+mn-cs"/>
              </a:rPr>
              <a:t>Program Description: </a:t>
            </a:r>
          </a:p>
          <a:p>
            <a:r>
              <a:rPr lang="en-US" sz="1200" b="0" i="0" kern="1200" dirty="0" smtClean="0">
                <a:solidFill>
                  <a:schemeClr val="tx1"/>
                </a:solidFill>
                <a:effectLst/>
                <a:latin typeface="Times" pitchFamily="18" charset="0"/>
                <a:ea typeface="+mn-ea"/>
                <a:cs typeface="+mn-cs"/>
              </a:rPr>
              <a:t>ARPA-E's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program is using microorganisms to create liquid transportation fuels in a new and different way that could be up to 10 times more energy efficient than current biofuel production methods. ARPA-E is the only U.S. government agency currently funding research on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a:t>
            </a:r>
          </a:p>
          <a:p>
            <a:r>
              <a:rPr lang="en-US" sz="1200" b="1" i="0" kern="1200" dirty="0" smtClean="0">
                <a:solidFill>
                  <a:schemeClr val="tx1"/>
                </a:solidFill>
                <a:effectLst/>
                <a:latin typeface="Times" pitchFamily="18" charset="0"/>
                <a:ea typeface="+mn-ea"/>
                <a:cs typeface="+mn-cs"/>
              </a:rPr>
              <a:t>Innovation Need: </a:t>
            </a:r>
          </a:p>
          <a:p>
            <a:r>
              <a:rPr lang="en-US" sz="1200" b="0" i="0" kern="1200" dirty="0" smtClean="0">
                <a:solidFill>
                  <a:schemeClr val="tx1"/>
                </a:solidFill>
                <a:effectLst/>
                <a:latin typeface="Times" pitchFamily="18" charset="0"/>
                <a:ea typeface="+mn-ea"/>
                <a:cs typeface="+mn-cs"/>
              </a:rPr>
              <a:t>Most biofuels are produced from plant material that is created through photosynthesis, a process that converts solar energy into stored chemical energy in plants. However, photosynthesis is an inefficient process, and the energy stored in plant material requires significant processing to produce biofuels. Current biofuel production methods are also intensive and require additional resources, such as water, fertilizer, and large areas of land to grow crops.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bypass photosynthesis altogether by utilizing microorganisms that are self-reliant and don't need solar energy to grow or produce biofuels. These microorganisms can directly use energy from electricity and chemical compounds like hydrogen to produce liquid fuels from carbon dioxide (CO2). Because these microorganisms can directly use these energy sources, the overall efficiency of the fuel-creation process is higher than current biofuel production methods that rely on the more passive photosynthesis process. Scientists can also genetically modify the microorganisms to further improve the efficiency of energy conversion to liquid fuels. And, because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don't use photosynthesis, they don't require the prime agricultural land or water resources of current biofuels.</a:t>
            </a:r>
          </a:p>
          <a:p>
            <a:endParaRPr lang="ru-RU" dirty="0" smtClean="0"/>
          </a:p>
          <a:p>
            <a:r>
              <a:rPr lang="en-US" sz="1200" b="0" i="0" u="none" strike="noStrike" kern="1200" dirty="0" smtClean="0">
                <a:solidFill>
                  <a:schemeClr val="tx1"/>
                </a:solidFill>
                <a:effectLst/>
                <a:latin typeface="Times" pitchFamily="18" charset="0"/>
                <a:ea typeface="+mn-ea"/>
                <a:cs typeface="+mn-cs"/>
                <a:hlinkClick r:id="rId3" tooltip="Permanent Link to 8 Hot Targets in Advanced Bioeconomy R&amp;D"/>
              </a:rPr>
              <a:t>8 Hot Targets in Advanced Bioeconomy R&amp;D</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May 27, 2015 | </a:t>
            </a:r>
            <a:r>
              <a:rPr lang="en-US" sz="1200" b="0" i="0" u="none" strike="noStrike" kern="1200" dirty="0" smtClean="0">
                <a:solidFill>
                  <a:schemeClr val="tx1"/>
                </a:solidFill>
                <a:effectLst/>
                <a:latin typeface="Times" pitchFamily="18" charset="0"/>
                <a:ea typeface="+mn-ea"/>
                <a:cs typeface="+mn-cs"/>
                <a:hlinkClick r:id="rId4" tooltip="Posts by Jim Lane"/>
              </a:rPr>
              <a:t>Jim Lane</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15</a:t>
            </a:r>
            <a:r>
              <a:rPr lang="en-US" sz="1200" b="1" i="0" kern="1200" dirty="0" smtClean="0">
                <a:solidFill>
                  <a:schemeClr val="tx1"/>
                </a:solidFill>
                <a:effectLst/>
                <a:latin typeface="Times" pitchFamily="18" charset="0"/>
                <a:ea typeface="+mn-ea"/>
                <a:cs typeface="+mn-cs"/>
              </a:rPr>
              <a:t>Tweet</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46</a:t>
            </a:r>
            <a:r>
              <a:rPr lang="en-US" sz="1200" b="1" i="0" kern="1200" dirty="0" smtClean="0">
                <a:solidFill>
                  <a:schemeClr val="tx1"/>
                </a:solidFill>
                <a:effectLst/>
                <a:latin typeface="Times" pitchFamily="18" charset="0"/>
                <a:ea typeface="+mn-ea"/>
                <a:cs typeface="+mn-cs"/>
              </a:rPr>
              <a:t>Share</a:t>
            </a:r>
            <a:endParaRPr lang="en-US" sz="1200" b="0" i="0" kern="1200" dirty="0" smtClean="0">
              <a:solidFill>
                <a:schemeClr val="tx1"/>
              </a:solidFill>
              <a:effectLst/>
              <a:latin typeface="Times" pitchFamily="18" charset="0"/>
              <a:ea typeface="+mn-ea"/>
              <a:cs typeface="+mn-cs"/>
            </a:endParaRPr>
          </a:p>
          <a:p>
            <a:r>
              <a:rPr lang="en-US" sz="1200" b="1" i="0" kern="1200" dirty="0" smtClean="0">
                <a:solidFill>
                  <a:schemeClr val="tx1"/>
                </a:solidFill>
                <a:effectLst/>
                <a:latin typeface="Times" pitchFamily="18" charset="0"/>
                <a:ea typeface="+mn-ea"/>
                <a:cs typeface="+mn-cs"/>
              </a:rPr>
              <a:t>Mail</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89</a:t>
            </a:r>
            <a:r>
              <a:rPr lang="en-US" sz="1200" b="1" i="0" kern="1200" dirty="0" smtClean="0">
                <a:solidFill>
                  <a:schemeClr val="tx1"/>
                </a:solidFill>
                <a:effectLst/>
                <a:latin typeface="Times" pitchFamily="18" charset="0"/>
                <a:ea typeface="+mn-ea"/>
                <a:cs typeface="+mn-cs"/>
              </a:rPr>
              <a:t>Share</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Fuels, chemicals, pathways, and microbes that could shake it all up</a:t>
            </a:r>
          </a:p>
          <a:p>
            <a:r>
              <a:rPr lang="en-US" sz="1200" b="0" i="0" kern="1200" dirty="0" smtClean="0">
                <a:solidFill>
                  <a:schemeClr val="tx1"/>
                </a:solidFill>
                <a:effectLst/>
                <a:latin typeface="Times" pitchFamily="18" charset="0"/>
                <a:ea typeface="+mn-ea"/>
                <a:cs typeface="+mn-cs"/>
              </a:rPr>
              <a:t>This week, we’ll be visiting with the Lords of Biofuels Creation at the annual retreat of the Joint </a:t>
            </a:r>
            <a:r>
              <a:rPr lang="en-US" sz="1200" b="0" i="0" kern="1200" dirty="0" err="1" smtClean="0">
                <a:solidFill>
                  <a:schemeClr val="tx1"/>
                </a:solidFill>
                <a:effectLst/>
                <a:latin typeface="Times" pitchFamily="18" charset="0"/>
                <a:ea typeface="+mn-ea"/>
                <a:cs typeface="+mn-cs"/>
              </a:rPr>
              <a:t>BioEnergy</a:t>
            </a:r>
            <a:r>
              <a:rPr lang="en-US" sz="1200" b="0" i="0" kern="1200" dirty="0" smtClean="0">
                <a:solidFill>
                  <a:schemeClr val="tx1"/>
                </a:solidFill>
                <a:effectLst/>
                <a:latin typeface="Times" pitchFamily="18" charset="0"/>
                <a:ea typeface="+mn-ea"/>
                <a:cs typeface="+mn-cs"/>
              </a:rPr>
              <a:t> Institute in California, which have issued an NDA the length of a Bible as a condition of admission. So we are skeptical we will be able to report in detail on the latest from Silicon Valley, so in the meanwhile, here are 8 Hot Targets that we can point to that could be game-changers in the world of making fuels, chemicals and biomaterials from pleasant alternatives to petroleum.</a:t>
            </a:r>
          </a:p>
          <a:p>
            <a:r>
              <a:rPr lang="en-US" sz="1200" b="0" i="0" kern="1200" dirty="0" smtClean="0">
                <a:solidFill>
                  <a:schemeClr val="tx1"/>
                </a:solidFill>
                <a:effectLst/>
                <a:latin typeface="Times" pitchFamily="18" charset="0"/>
                <a:ea typeface="+mn-ea"/>
                <a:cs typeface="+mn-cs"/>
              </a:rPr>
              <a:t>The one you’ll note that is missing is the opportunities in depolymerizing lignin. We are hopeful to include significant progress on that front in a future update.</a:t>
            </a:r>
          </a:p>
          <a:p>
            <a:r>
              <a:rPr lang="en-US" sz="1200" b="0" i="0" kern="1200" dirty="0" smtClean="0">
                <a:solidFill>
                  <a:schemeClr val="tx1"/>
                </a:solidFill>
                <a:effectLst/>
                <a:latin typeface="Times" pitchFamily="18" charset="0"/>
                <a:ea typeface="+mn-ea"/>
                <a:cs typeface="+mn-cs"/>
              </a:rPr>
              <a:t>1. </a:t>
            </a:r>
            <a:r>
              <a:rPr lang="en-US" sz="1200" b="0" i="0" kern="1200" dirty="0" err="1" smtClean="0">
                <a:solidFill>
                  <a:schemeClr val="tx1"/>
                </a:solidFill>
                <a:effectLst/>
                <a:latin typeface="Times" pitchFamily="18" charset="0"/>
                <a:ea typeface="+mn-ea"/>
                <a:cs typeface="+mn-cs"/>
              </a:rPr>
              <a:t>Nanocellulose</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It’s been around for a long time, but the science has advanced quite a bit in the past 18 months. We may be on the verge of a commercial breakthrough in these materials, which have “great potential as a strength enhancer in paper, as additives in composites, in emulsions, as oxygen barriers for food packaging and in biomedical devices.</a:t>
            </a:r>
          </a:p>
          <a:p>
            <a:r>
              <a:rPr lang="en-US" sz="1200" b="0" i="0" kern="1200" dirty="0" smtClean="0">
                <a:solidFill>
                  <a:schemeClr val="tx1"/>
                </a:solidFill>
                <a:effectLst/>
                <a:latin typeface="Times" pitchFamily="18" charset="0"/>
                <a:ea typeface="+mn-ea"/>
                <a:cs typeface="+mn-cs"/>
              </a:rPr>
              <a:t>It’s been described as “the Next World-Changing </a:t>
            </a:r>
            <a:r>
              <a:rPr lang="en-US" sz="1200" b="0" i="0" kern="1200" dirty="0" err="1" smtClean="0">
                <a:solidFill>
                  <a:schemeClr val="tx1"/>
                </a:solidFill>
                <a:effectLst/>
                <a:latin typeface="Times" pitchFamily="18" charset="0"/>
                <a:ea typeface="+mn-ea"/>
                <a:cs typeface="+mn-cs"/>
              </a:rPr>
              <a:t>Supermaterial</a:t>
            </a:r>
            <a:r>
              <a:rPr lang="en-US" sz="1200" b="0" i="0" kern="1200" dirty="0" smtClean="0">
                <a:solidFill>
                  <a:schemeClr val="tx1"/>
                </a:solidFill>
                <a:effectLst/>
                <a:latin typeface="Times" pitchFamily="18" charset="0"/>
                <a:ea typeface="+mn-ea"/>
                <a:cs typeface="+mn-cs"/>
              </a:rPr>
              <a:t>” in a Gizmodo piece that warned “Watch out, graphene” and described it as the “</a:t>
            </a:r>
            <a:r>
              <a:rPr lang="en-US" sz="1200" b="0" i="0" kern="1200" dirty="0" err="1" smtClean="0">
                <a:solidFill>
                  <a:schemeClr val="tx1"/>
                </a:solidFill>
                <a:effectLst/>
                <a:latin typeface="Times" pitchFamily="18" charset="0"/>
                <a:ea typeface="+mn-ea"/>
                <a:cs typeface="+mn-cs"/>
              </a:rPr>
              <a:t>kevlar</a:t>
            </a:r>
            <a:r>
              <a:rPr lang="en-US" sz="1200" b="0" i="0" kern="1200" dirty="0" smtClean="0">
                <a:solidFill>
                  <a:schemeClr val="tx1"/>
                </a:solidFill>
                <a:effectLst/>
                <a:latin typeface="Times" pitchFamily="18" charset="0"/>
                <a:ea typeface="+mn-ea"/>
                <a:cs typeface="+mn-cs"/>
              </a:rPr>
              <a:t>-strength, super-light, greenhouse gas-eating nanomaterial of the future.”</a:t>
            </a:r>
          </a:p>
          <a:p>
            <a:r>
              <a:rPr lang="en-US" sz="1200" b="0" i="0" kern="1200" dirty="0" smtClean="0">
                <a:solidFill>
                  <a:schemeClr val="tx1"/>
                </a:solidFill>
                <a:effectLst/>
                <a:latin typeface="Times" pitchFamily="18" charset="0"/>
                <a:ea typeface="+mn-ea"/>
                <a:cs typeface="+mn-cs"/>
              </a:rPr>
              <a:t>As a team led by UT’s Malcolm Brown </a:t>
            </a:r>
            <a:r>
              <a:rPr lang="en-US" sz="1200" b="0" i="0" u="none" strike="noStrike" kern="1200" dirty="0" smtClean="0">
                <a:solidFill>
                  <a:schemeClr val="tx1"/>
                </a:solidFill>
                <a:effectLst/>
                <a:latin typeface="Times" pitchFamily="18" charset="0"/>
                <a:ea typeface="+mn-ea"/>
                <a:cs typeface="+mn-cs"/>
                <a:hlinkClick r:id="rId5"/>
              </a:rPr>
              <a:t>reported last year</a:t>
            </a:r>
            <a:r>
              <a:rPr lang="en-US" sz="1200" b="0" i="0" kern="1200" dirty="0" smtClean="0">
                <a:solidFill>
                  <a:schemeClr val="tx1"/>
                </a:solidFill>
                <a:effectLst/>
                <a:latin typeface="Times" pitchFamily="18" charset="0"/>
                <a:ea typeface="+mn-ea"/>
                <a:cs typeface="+mn-cs"/>
              </a:rPr>
              <a:t>: </a:t>
            </a:r>
            <a:r>
              <a:rPr lang="en-US" sz="1200" b="0" i="1" kern="1200" dirty="0" smtClean="0">
                <a:solidFill>
                  <a:schemeClr val="tx1"/>
                </a:solidFill>
                <a:effectLst/>
                <a:latin typeface="Times" pitchFamily="18" charset="0"/>
                <a:ea typeface="+mn-ea"/>
                <a:cs typeface="+mn-cs"/>
              </a:rPr>
              <a:t>“</a:t>
            </a:r>
            <a:r>
              <a:rPr lang="en-US" sz="1200" b="0" i="1" kern="1200" dirty="0" err="1" smtClean="0">
                <a:solidFill>
                  <a:schemeClr val="tx1"/>
                </a:solidFill>
                <a:effectLst/>
                <a:latin typeface="Times" pitchFamily="18" charset="0"/>
                <a:ea typeface="+mn-ea"/>
                <a:cs typeface="+mn-cs"/>
              </a:rPr>
              <a:t>Nanocellulose</a:t>
            </a:r>
            <a:r>
              <a:rPr lang="en-US" sz="1200" b="0" i="1" kern="1200" dirty="0" smtClean="0">
                <a:solidFill>
                  <a:schemeClr val="tx1"/>
                </a:solidFill>
                <a:effectLst/>
                <a:latin typeface="Times" pitchFamily="18" charset="0"/>
                <a:ea typeface="+mn-ea"/>
                <a:cs typeface="+mn-cs"/>
              </a:rPr>
              <a:t>-based materials can be stronger than steel and stiffer than Kevlar. Great strength, light weight and other advantages has fostered interest in using it in everything from lightweight armor and ballistic glass to wound dressings and scaffolds for growing replacement organs for transplantation.”</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Brown’s lab team reported an amazing breakthrough last year — what could be a scalable process to make </a:t>
            </a:r>
            <a:r>
              <a:rPr lang="en-US" sz="1200" b="0" i="0" kern="1200" dirty="0" err="1" smtClean="0">
                <a:solidFill>
                  <a:schemeClr val="tx1"/>
                </a:solidFill>
                <a:effectLst/>
                <a:latin typeface="Times" pitchFamily="18" charset="0"/>
                <a:ea typeface="+mn-ea"/>
                <a:cs typeface="+mn-cs"/>
              </a:rPr>
              <a:t>nanocellulose</a:t>
            </a:r>
            <a:r>
              <a:rPr lang="en-US" sz="1200" b="0" i="0" kern="1200" dirty="0" smtClean="0">
                <a:solidFill>
                  <a:schemeClr val="tx1"/>
                </a:solidFill>
                <a:effectLst/>
                <a:latin typeface="Times" pitchFamily="18" charset="0"/>
                <a:ea typeface="+mn-ea"/>
                <a:cs typeface="+mn-cs"/>
              </a:rPr>
              <a:t> using sunlight and water via genetically-enhanced cyanobacteria, borrowing genes from </a:t>
            </a:r>
            <a:r>
              <a:rPr lang="en-US" sz="1200" b="0" i="0" kern="1200" dirty="0" err="1" smtClean="0">
                <a:solidFill>
                  <a:schemeClr val="tx1"/>
                </a:solidFill>
                <a:effectLst/>
                <a:latin typeface="Times" pitchFamily="18" charset="0"/>
                <a:ea typeface="+mn-ea"/>
                <a:cs typeface="+mn-cs"/>
              </a:rPr>
              <a:t>Acetobacter</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xylinum</a:t>
            </a:r>
            <a:r>
              <a:rPr lang="en-US" sz="1200" b="0" i="0" kern="1200" dirty="0" smtClean="0">
                <a:solidFill>
                  <a:schemeClr val="tx1"/>
                </a:solidFill>
                <a:effectLst/>
                <a:latin typeface="Times" pitchFamily="18" charset="0"/>
                <a:ea typeface="+mn-ea"/>
                <a:cs typeface="+mn-cs"/>
              </a:rPr>
              <a:t> — a bacterium best known for making vinegar, but also for secreting </a:t>
            </a:r>
            <a:r>
              <a:rPr lang="en-US" sz="1200" b="0" i="0" kern="1200" dirty="0" err="1" smtClean="0">
                <a:solidFill>
                  <a:schemeClr val="tx1"/>
                </a:solidFill>
                <a:effectLst/>
                <a:latin typeface="Times" pitchFamily="18" charset="0"/>
                <a:ea typeface="+mn-ea"/>
                <a:cs typeface="+mn-cs"/>
              </a:rPr>
              <a:t>nanocellulose</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As American Process CEO Theodora </a:t>
            </a:r>
            <a:r>
              <a:rPr lang="en-US" sz="1200" b="0" i="0" kern="1200" dirty="0" err="1" smtClean="0">
                <a:solidFill>
                  <a:schemeClr val="tx1"/>
                </a:solidFill>
                <a:effectLst/>
                <a:latin typeface="Times" pitchFamily="18" charset="0"/>
                <a:ea typeface="+mn-ea"/>
                <a:cs typeface="+mn-cs"/>
              </a:rPr>
              <a:t>Retsina</a:t>
            </a:r>
            <a:r>
              <a:rPr lang="en-US" sz="1200" b="0" i="0" kern="1200" dirty="0" smtClean="0">
                <a:solidFill>
                  <a:schemeClr val="tx1"/>
                </a:solidFill>
                <a:effectLst/>
                <a:latin typeface="Times" pitchFamily="18" charset="0"/>
                <a:ea typeface="+mn-ea"/>
                <a:cs typeface="+mn-cs"/>
              </a:rPr>
              <a:t> explained in the Digest last year:</a:t>
            </a:r>
          </a:p>
          <a:p>
            <a:r>
              <a:rPr lang="en-US" sz="1200" b="0" i="1" kern="1200" dirty="0" smtClean="0">
                <a:solidFill>
                  <a:schemeClr val="tx1"/>
                </a:solidFill>
                <a:effectLst/>
                <a:latin typeface="Times" pitchFamily="18" charset="0"/>
                <a:ea typeface="+mn-ea"/>
                <a:cs typeface="+mn-cs"/>
              </a:rPr>
              <a:t>“The market potential for </a:t>
            </a:r>
            <a:r>
              <a:rPr lang="en-US" sz="1200" b="0" i="1" kern="1200" dirty="0" err="1" smtClean="0">
                <a:solidFill>
                  <a:schemeClr val="tx1"/>
                </a:solidFill>
                <a:effectLst/>
                <a:latin typeface="Times" pitchFamily="18" charset="0"/>
                <a:ea typeface="+mn-ea"/>
                <a:cs typeface="+mn-cs"/>
              </a:rPr>
              <a:t>nanocellulose</a:t>
            </a:r>
            <a:r>
              <a:rPr lang="en-US" sz="1200" b="0" i="1" kern="1200" dirty="0" smtClean="0">
                <a:solidFill>
                  <a:schemeClr val="tx1"/>
                </a:solidFill>
                <a:effectLst/>
                <a:latin typeface="Times" pitchFamily="18" charset="0"/>
                <a:ea typeface="+mn-ea"/>
                <a:cs typeface="+mn-cs"/>
              </a:rPr>
              <a:t> is vast. The USDA estimates that the short-term market is over 34 million tons per year.  </a:t>
            </a:r>
            <a:r>
              <a:rPr lang="en-US" sz="1200" b="0" i="1" kern="1200" dirty="0" err="1" smtClean="0">
                <a:solidFill>
                  <a:schemeClr val="tx1"/>
                </a:solidFill>
                <a:effectLst/>
                <a:latin typeface="Times" pitchFamily="18" charset="0"/>
                <a:ea typeface="+mn-ea"/>
                <a:cs typeface="+mn-cs"/>
              </a:rPr>
              <a:t>Nanocellulose</a:t>
            </a:r>
            <a:r>
              <a:rPr lang="en-US" sz="1200" b="0" i="1" kern="1200" dirty="0" smtClean="0">
                <a:solidFill>
                  <a:schemeClr val="tx1"/>
                </a:solidFill>
                <a:effectLst/>
                <a:latin typeface="Times" pitchFamily="18" charset="0"/>
                <a:ea typeface="+mn-ea"/>
                <a:cs typeface="+mn-cs"/>
              </a:rPr>
              <a:t> can replace and/or complement plastics, oil and fracking drilling fluid, emulsifiers and has many other applications. It can be used to strengthen and reduce the weight of automotive components, contributing to overall vehicle fuel efficiency. And it is renewable, compostable, biocompatible and abundant.”</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We reported on the </a:t>
            </a:r>
            <a:r>
              <a:rPr lang="en-US" sz="1200" b="0" i="0" u="none" strike="noStrike" kern="1200" dirty="0" smtClean="0">
                <a:solidFill>
                  <a:schemeClr val="tx1"/>
                </a:solidFill>
                <a:effectLst/>
                <a:latin typeface="Times" pitchFamily="18" charset="0"/>
                <a:ea typeface="+mn-ea"/>
                <a:cs typeface="+mn-cs"/>
                <a:hlinkClick r:id="rId6"/>
              </a:rPr>
              <a:t>latest in </a:t>
            </a:r>
            <a:r>
              <a:rPr lang="en-US" sz="1200" b="0" i="0" u="none" strike="noStrike" kern="1200" dirty="0" err="1" smtClean="0">
                <a:solidFill>
                  <a:schemeClr val="tx1"/>
                </a:solidFill>
                <a:effectLst/>
                <a:latin typeface="Times" pitchFamily="18" charset="0"/>
                <a:ea typeface="+mn-ea"/>
                <a:cs typeface="+mn-cs"/>
                <a:hlinkClick r:id="rId6"/>
              </a:rPr>
              <a:t>nanocellulose</a:t>
            </a:r>
            <a:r>
              <a:rPr lang="en-US" sz="1200" b="0" i="0" u="none" strike="noStrike" kern="1200" dirty="0" smtClean="0">
                <a:solidFill>
                  <a:schemeClr val="tx1"/>
                </a:solidFill>
                <a:effectLst/>
                <a:latin typeface="Times" pitchFamily="18" charset="0"/>
                <a:ea typeface="+mn-ea"/>
                <a:cs typeface="+mn-cs"/>
                <a:hlinkClick r:id="rId6"/>
              </a:rPr>
              <a:t> here</a:t>
            </a:r>
            <a:r>
              <a:rPr lang="en-US" sz="1200" b="0" i="0" kern="1200" dirty="0" smtClean="0">
                <a:solidFill>
                  <a:schemeClr val="tx1"/>
                </a:solidFill>
                <a:effectLst/>
                <a:latin typeface="Times" pitchFamily="18" charset="0"/>
                <a:ea typeface="+mn-ea"/>
                <a:cs typeface="+mn-cs"/>
              </a:rPr>
              <a:t>, and </a:t>
            </a:r>
            <a:r>
              <a:rPr lang="en-US" sz="1200" b="0" i="0" u="none" strike="noStrike" kern="1200" dirty="0" smtClean="0">
                <a:solidFill>
                  <a:schemeClr val="tx1"/>
                </a:solidFill>
                <a:effectLst/>
                <a:latin typeface="Times" pitchFamily="18" charset="0"/>
                <a:ea typeface="+mn-ea"/>
                <a:cs typeface="+mn-cs"/>
                <a:hlinkClick r:id="rId7"/>
              </a:rPr>
              <a:t>here</a:t>
            </a:r>
            <a:r>
              <a:rPr lang="en-US" sz="1200" b="0" i="0" kern="1200" dirty="0" smtClean="0">
                <a:solidFill>
                  <a:schemeClr val="tx1"/>
                </a:solidFill>
                <a:effectLst/>
                <a:latin typeface="Times" pitchFamily="18" charset="0"/>
                <a:ea typeface="+mn-ea"/>
                <a:cs typeface="+mn-cs"/>
              </a:rPr>
              <a:t> and here’s a link to the </a:t>
            </a:r>
            <a:r>
              <a:rPr lang="en-US" sz="1200" b="1" i="0" kern="1200" dirty="0" smtClean="0">
                <a:solidFill>
                  <a:schemeClr val="tx1"/>
                </a:solidFill>
                <a:effectLst/>
                <a:latin typeface="Times" pitchFamily="18" charset="0"/>
                <a:ea typeface="+mn-ea"/>
                <a:cs typeface="+mn-cs"/>
              </a:rPr>
              <a:t>Global </a:t>
            </a:r>
            <a:r>
              <a:rPr lang="en-US" sz="1200" b="1" i="0" kern="1200" dirty="0" err="1" smtClean="0">
                <a:solidFill>
                  <a:schemeClr val="tx1"/>
                </a:solidFill>
                <a:effectLst/>
                <a:latin typeface="Times" pitchFamily="18" charset="0"/>
                <a:ea typeface="+mn-ea"/>
                <a:cs typeface="+mn-cs"/>
              </a:rPr>
              <a:t>Nanocellulose</a:t>
            </a:r>
            <a:r>
              <a:rPr lang="en-US" sz="1200" b="1" i="0" kern="1200" dirty="0" smtClean="0">
                <a:solidFill>
                  <a:schemeClr val="tx1"/>
                </a:solidFill>
                <a:effectLst/>
                <a:latin typeface="Times" pitchFamily="18" charset="0"/>
                <a:ea typeface="+mn-ea"/>
                <a:cs typeface="+mn-cs"/>
              </a:rPr>
              <a:t> Market</a:t>
            </a:r>
            <a:r>
              <a:rPr lang="en-US" sz="1200" b="0" i="0" kern="1200" dirty="0" smtClean="0">
                <a:solidFill>
                  <a:schemeClr val="tx1"/>
                </a:solidFill>
                <a:effectLst/>
                <a:latin typeface="Times" pitchFamily="18" charset="0"/>
                <a:ea typeface="+mn-ea"/>
                <a:cs typeface="+mn-cs"/>
              </a:rPr>
              <a:t> report which has production volumes, total, forecasted and by producer for </a:t>
            </a:r>
            <a:r>
              <a:rPr lang="en-US" sz="1200" b="0" i="0" kern="1200" dirty="0" err="1" smtClean="0">
                <a:solidFill>
                  <a:schemeClr val="tx1"/>
                </a:solidFill>
                <a:effectLst/>
                <a:latin typeface="Times" pitchFamily="18" charset="0"/>
                <a:ea typeface="+mn-ea"/>
                <a:cs typeface="+mn-cs"/>
              </a:rPr>
              <a:t>nanocellulose</a:t>
            </a:r>
            <a:r>
              <a:rPr lang="en-US" sz="1200" b="0" i="0" kern="1200" dirty="0" smtClean="0">
                <a:solidFill>
                  <a:schemeClr val="tx1"/>
                </a:solidFill>
                <a:effectLst/>
                <a:latin typeface="Times" pitchFamily="18" charset="0"/>
                <a:ea typeface="+mn-ea"/>
                <a:cs typeface="+mn-cs"/>
              </a:rPr>
              <a:t> applications in composites, electronics, construction, paper and pulp, filtration, medicine and life sciences, paints, films, coatings, rheological modifiers, aerogels and oil industry — it includes commercialization timelines, by market as well as producer, research </a:t>
            </a:r>
            <a:r>
              <a:rPr lang="en-US" sz="1200" b="0" i="0" kern="1200" dirty="0" err="1" smtClean="0">
                <a:solidFill>
                  <a:schemeClr val="tx1"/>
                </a:solidFill>
                <a:effectLst/>
                <a:latin typeface="Times" pitchFamily="18" charset="0"/>
                <a:ea typeface="+mn-ea"/>
                <a:cs typeface="+mn-cs"/>
              </a:rPr>
              <a:t>centre</a:t>
            </a:r>
            <a:r>
              <a:rPr lang="en-US" sz="1200" b="0" i="0" kern="1200" dirty="0" smtClean="0">
                <a:solidFill>
                  <a:schemeClr val="tx1"/>
                </a:solidFill>
                <a:effectLst/>
                <a:latin typeface="Times" pitchFamily="18" charset="0"/>
                <a:ea typeface="+mn-ea"/>
                <a:cs typeface="+mn-cs"/>
              </a:rPr>
              <a:t> and application developer profiles.</a:t>
            </a:r>
          </a:p>
          <a:p>
            <a:r>
              <a:rPr lang="en-US" sz="1200" b="0" i="0" u="none" strike="noStrike" kern="1200" dirty="0" smtClean="0">
                <a:solidFill>
                  <a:schemeClr val="tx1"/>
                </a:solidFill>
                <a:effectLst/>
                <a:latin typeface="Times" pitchFamily="18" charset="0"/>
                <a:ea typeface="+mn-ea"/>
                <a:cs typeface="+mn-cs"/>
                <a:hlinkClick r:id="rId8"/>
              </a:rPr>
              <a:t>The complete Global </a:t>
            </a:r>
            <a:r>
              <a:rPr lang="en-US" sz="1200" b="0" i="0" u="none" strike="noStrike" kern="1200" dirty="0" err="1" smtClean="0">
                <a:solidFill>
                  <a:schemeClr val="tx1"/>
                </a:solidFill>
                <a:effectLst/>
                <a:latin typeface="Times" pitchFamily="18" charset="0"/>
                <a:ea typeface="+mn-ea"/>
                <a:cs typeface="+mn-cs"/>
                <a:hlinkClick r:id="rId8"/>
              </a:rPr>
              <a:t>Nanocellulose</a:t>
            </a:r>
            <a:r>
              <a:rPr lang="en-US" sz="1200" b="0" i="0" u="none" strike="noStrike" kern="1200" dirty="0" smtClean="0">
                <a:solidFill>
                  <a:schemeClr val="tx1"/>
                </a:solidFill>
                <a:effectLst/>
                <a:latin typeface="Times" pitchFamily="18" charset="0"/>
                <a:ea typeface="+mn-ea"/>
                <a:cs typeface="+mn-cs"/>
                <a:hlinkClick r:id="rId8"/>
              </a:rPr>
              <a:t> Market report is available here</a:t>
            </a:r>
            <a:r>
              <a:rPr lang="en-US" sz="1200" b="0" i="0" kern="1200" dirty="0" smtClean="0">
                <a:solidFill>
                  <a:schemeClr val="tx1"/>
                </a:solidFill>
                <a:effectLst/>
                <a:latin typeface="Times" pitchFamily="18" charset="0"/>
                <a:ea typeface="+mn-ea"/>
                <a:cs typeface="+mn-cs"/>
              </a:rPr>
              <a:t> .</a:t>
            </a:r>
          </a:p>
          <a:p>
            <a:r>
              <a:rPr lang="en-US" sz="1200" b="0" i="0" kern="1200" dirty="0" smtClean="0">
                <a:solidFill>
                  <a:schemeClr val="tx1"/>
                </a:solidFill>
                <a:effectLst/>
                <a:latin typeface="Times" pitchFamily="18" charset="0"/>
                <a:ea typeface="+mn-ea"/>
                <a:cs typeface="+mn-cs"/>
              </a:rPr>
              <a:t>2. Return of the Native (feedstock). Hemp makes a comeback.</a:t>
            </a:r>
          </a:p>
          <a:p>
            <a:r>
              <a:rPr lang="en-US" sz="1200" b="0" i="0" kern="1200" dirty="0" smtClean="0">
                <a:solidFill>
                  <a:schemeClr val="tx1"/>
                </a:solidFill>
                <a:effectLst/>
                <a:latin typeface="Times" pitchFamily="18" charset="0"/>
                <a:ea typeface="+mn-ea"/>
                <a:cs typeface="+mn-cs"/>
              </a:rPr>
              <a:t>Cast aside years ago generally owing to the potential for visual confusion between marijuana and industrial hemp, with the rise of legalization of cannabis, hemp is also making quite a comeback.</a:t>
            </a:r>
          </a:p>
          <a:p>
            <a:r>
              <a:rPr lang="en-US" sz="1200" b="0" i="0" kern="1200" dirty="0" smtClean="0">
                <a:solidFill>
                  <a:schemeClr val="tx1"/>
                </a:solidFill>
                <a:effectLst/>
                <a:latin typeface="Times" pitchFamily="18" charset="0"/>
                <a:ea typeface="+mn-ea"/>
                <a:cs typeface="+mn-cs"/>
              </a:rPr>
              <a:t>As one story on the newswires this week indicated:</a:t>
            </a:r>
          </a:p>
          <a:p>
            <a:r>
              <a:rPr lang="en-US" sz="1200" b="0" i="1" kern="1200" dirty="0" smtClean="0">
                <a:solidFill>
                  <a:schemeClr val="tx1"/>
                </a:solidFill>
                <a:effectLst/>
                <a:latin typeface="Times" pitchFamily="18" charset="0"/>
                <a:ea typeface="+mn-ea"/>
                <a:cs typeface="+mn-cs"/>
              </a:rPr>
              <a:t>“As more U.S. states loosen their policies on recreational and medical marijuana operations, companies are racing to become the industry leaders in cultivation technology for growing cannabis and hemp industry innovators.  Cannabis Companies in focus today are </a:t>
            </a:r>
            <a:r>
              <a:rPr lang="en-US" sz="1200" b="0" i="1" kern="1200" dirty="0" err="1" smtClean="0">
                <a:solidFill>
                  <a:schemeClr val="tx1"/>
                </a:solidFill>
                <a:effectLst/>
                <a:latin typeface="Times" pitchFamily="18" charset="0"/>
                <a:ea typeface="+mn-ea"/>
                <a:cs typeface="+mn-cs"/>
              </a:rPr>
              <a:t>Surna</a:t>
            </a:r>
            <a:r>
              <a:rPr lang="en-US" sz="1200" b="0" i="1" kern="1200" dirty="0" smtClean="0">
                <a:solidFill>
                  <a:schemeClr val="tx1"/>
                </a:solidFill>
                <a:effectLst/>
                <a:latin typeface="Times" pitchFamily="18" charset="0"/>
                <a:ea typeface="+mn-ea"/>
                <a:cs typeface="+mn-cs"/>
              </a:rPr>
              <a:t> Inc. (OTC: SRNA), Green Grow Technologies Inc. (OTC: GRNH), Medical Marijuana Inc. (OTC: MJNA), Totally Hemp Crazy Inc. (OTC: THCZ), </a:t>
            </a:r>
            <a:r>
              <a:rPr lang="en-US" sz="1200" b="0" i="1" kern="1200" dirty="0" err="1" smtClean="0">
                <a:solidFill>
                  <a:schemeClr val="tx1"/>
                </a:solidFill>
                <a:effectLst/>
                <a:latin typeface="Times" pitchFamily="18" charset="0"/>
                <a:ea typeface="+mn-ea"/>
                <a:cs typeface="+mn-cs"/>
              </a:rPr>
              <a:t>Pazoo</a:t>
            </a:r>
            <a:r>
              <a:rPr lang="en-US" sz="1200" b="0" i="1" kern="1200" dirty="0" smtClean="0">
                <a:solidFill>
                  <a:schemeClr val="tx1"/>
                </a:solidFill>
                <a:effectLst/>
                <a:latin typeface="Times" pitchFamily="18" charset="0"/>
                <a:ea typeface="+mn-ea"/>
                <a:cs typeface="+mn-cs"/>
              </a:rPr>
              <a:t>, Inc. (OTC: PZOO) and Terra Tech Corp.  (OTC: TRTC)”</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We observed last year:</a:t>
            </a:r>
          </a:p>
          <a:p>
            <a:r>
              <a:rPr lang="en-US" sz="1200" b="0" i="0" kern="1200" dirty="0" smtClean="0">
                <a:solidFill>
                  <a:schemeClr val="tx1"/>
                </a:solidFill>
                <a:effectLst/>
                <a:latin typeface="Times" pitchFamily="18" charset="0"/>
                <a:ea typeface="+mn-ea"/>
                <a:cs typeface="+mn-cs"/>
              </a:rPr>
              <a:t>We first started tracking hemp back in 2009, when a 43-acre biomass trial launched in California that features hemp as a feedstock. The notoriety of hemp’s cousin, marijuana, has created both passionate supporters and opponents of the feedstock, which for centuries provided useful by-products such as rope, but acquired a massive brand identity problem after reefer acquired wide popularity as a recreational drug.</a:t>
            </a:r>
          </a:p>
          <a:p>
            <a:r>
              <a:rPr lang="en-US" sz="1200" b="0" i="0" kern="1200" dirty="0" smtClean="0">
                <a:solidFill>
                  <a:schemeClr val="tx1"/>
                </a:solidFill>
                <a:effectLst/>
                <a:latin typeface="Times" pitchFamily="18" charset="0"/>
                <a:ea typeface="+mn-ea"/>
                <a:cs typeface="+mn-cs"/>
              </a:rPr>
              <a:t>Bottom line, hemp is a non-food crop that grows on infertile land and does not have psychoactive properties like its cousin the cannabis plant. It’s one of a family of plants that provide what are known as “</a:t>
            </a:r>
            <a:r>
              <a:rPr lang="en-US" sz="1200" b="0" i="0" kern="1200" dirty="0" err="1" smtClean="0">
                <a:solidFill>
                  <a:schemeClr val="tx1"/>
                </a:solidFill>
                <a:effectLst/>
                <a:latin typeface="Times" pitchFamily="18" charset="0"/>
                <a:ea typeface="+mn-ea"/>
                <a:cs typeface="+mn-cs"/>
              </a:rPr>
              <a:t>bast</a:t>
            </a:r>
            <a:r>
              <a:rPr lang="en-US" sz="1200" b="0" i="0" kern="1200" dirty="0" smtClean="0">
                <a:solidFill>
                  <a:schemeClr val="tx1"/>
                </a:solidFill>
                <a:effectLst/>
                <a:latin typeface="Times" pitchFamily="18" charset="0"/>
                <a:ea typeface="+mn-ea"/>
                <a:cs typeface="+mn-cs"/>
              </a:rPr>
              <a:t> fibers”. </a:t>
            </a:r>
            <a:r>
              <a:rPr lang="en-US" sz="1200" b="0" i="0" kern="1200" dirty="0" err="1" smtClean="0">
                <a:solidFill>
                  <a:schemeClr val="tx1"/>
                </a:solidFill>
                <a:effectLst/>
                <a:latin typeface="Times" pitchFamily="18" charset="0"/>
                <a:ea typeface="+mn-ea"/>
                <a:cs typeface="+mn-cs"/>
              </a:rPr>
              <a:t>Bast</a:t>
            </a:r>
            <a:r>
              <a:rPr lang="en-US" sz="1200" b="0" i="0" kern="1200" dirty="0" smtClean="0">
                <a:solidFill>
                  <a:schemeClr val="tx1"/>
                </a:solidFill>
                <a:effectLst/>
                <a:latin typeface="Times" pitchFamily="18" charset="0"/>
                <a:ea typeface="+mn-ea"/>
                <a:cs typeface="+mn-cs"/>
              </a:rPr>
              <a:t> is the barrier material between the bark and the inner woody material (the “xylem”) of plants like flax, hemp, jute, </a:t>
            </a:r>
            <a:r>
              <a:rPr lang="en-US" sz="1200" b="0" i="0" kern="1200" dirty="0" err="1" smtClean="0">
                <a:solidFill>
                  <a:schemeClr val="tx1"/>
                </a:solidFill>
                <a:effectLst/>
                <a:latin typeface="Times" pitchFamily="18" charset="0"/>
                <a:ea typeface="+mn-ea"/>
                <a:cs typeface="+mn-cs"/>
              </a:rPr>
              <a:t>kenaf</a:t>
            </a:r>
            <a:r>
              <a:rPr lang="en-US" sz="1200" b="0" i="0" kern="1200" dirty="0" smtClean="0">
                <a:solidFill>
                  <a:schemeClr val="tx1"/>
                </a:solidFill>
                <a:effectLst/>
                <a:latin typeface="Times" pitchFamily="18" charset="0"/>
                <a:ea typeface="+mn-ea"/>
                <a:cs typeface="+mn-cs"/>
              </a:rPr>
              <a:t>, and even stinging nettle.</a:t>
            </a:r>
          </a:p>
          <a:p>
            <a:r>
              <a:rPr lang="en-US" sz="1200" b="0" i="0" kern="1200" dirty="0" smtClean="0">
                <a:solidFill>
                  <a:schemeClr val="tx1"/>
                </a:solidFill>
                <a:effectLst/>
                <a:latin typeface="Times" pitchFamily="18" charset="0"/>
                <a:ea typeface="+mn-ea"/>
                <a:cs typeface="+mn-cs"/>
              </a:rPr>
              <a:t>For many years, these were the primary material in Europe for making cloth — and tales like Hans Christian Andersen’s The Wild Swans include scenes of young heroines spinning cloth out of stinging nettles. Though hemp fell into disfavor and outright bans because of its association with marijuana, it’s been making a comeback in the fiber world.</a:t>
            </a:r>
          </a:p>
          <a:p>
            <a:r>
              <a:rPr lang="en-US" sz="1200" b="0" i="0" kern="1200" dirty="0" smtClean="0">
                <a:solidFill>
                  <a:schemeClr val="tx1"/>
                </a:solidFill>
                <a:effectLst/>
                <a:latin typeface="Times" pitchFamily="18" charset="0"/>
                <a:ea typeface="+mn-ea"/>
                <a:cs typeface="+mn-cs"/>
              </a:rPr>
              <a:t>In fact, </a:t>
            </a:r>
            <a:r>
              <a:rPr lang="en-US" sz="1200" b="0" i="0" u="none" strike="noStrike" kern="1200" dirty="0" smtClean="0">
                <a:solidFill>
                  <a:schemeClr val="tx1"/>
                </a:solidFill>
                <a:effectLst/>
                <a:latin typeface="Times" pitchFamily="18" charset="0"/>
                <a:ea typeface="+mn-ea"/>
                <a:cs typeface="+mn-cs"/>
                <a:hlinkClick r:id="rId9"/>
              </a:rPr>
              <a:t>Naturally Advanced Technologies entered into a development and supply agreement with Target in 2011</a:t>
            </a:r>
            <a:r>
              <a:rPr lang="en-US" sz="1200" b="0" i="0" kern="1200" dirty="0" smtClean="0">
                <a:solidFill>
                  <a:schemeClr val="tx1"/>
                </a:solidFill>
                <a:effectLst/>
                <a:latin typeface="Times" pitchFamily="18" charset="0"/>
                <a:ea typeface="+mn-ea"/>
                <a:cs typeface="+mn-cs"/>
              </a:rPr>
              <a:t> evaluate the use of its </a:t>
            </a:r>
            <a:r>
              <a:rPr lang="en-US" sz="1200" b="0" i="0" kern="1200" dirty="0" err="1" smtClean="0">
                <a:solidFill>
                  <a:schemeClr val="tx1"/>
                </a:solidFill>
                <a:effectLst/>
                <a:latin typeface="Times" pitchFamily="18" charset="0"/>
                <a:ea typeface="+mn-ea"/>
                <a:cs typeface="+mn-cs"/>
              </a:rPr>
              <a:t>CRAiLAR</a:t>
            </a:r>
            <a:r>
              <a:rPr lang="en-US" sz="1200" b="0" i="0" kern="1200" dirty="0" smtClean="0">
                <a:solidFill>
                  <a:schemeClr val="tx1"/>
                </a:solidFill>
                <a:effectLst/>
                <a:latin typeface="Times" pitchFamily="18" charset="0"/>
                <a:ea typeface="+mn-ea"/>
                <a:cs typeface="+mn-cs"/>
              </a:rPr>
              <a:t> Flax fiber in Target’s domestic textiles category. The proprietary </a:t>
            </a:r>
            <a:r>
              <a:rPr lang="en-US" sz="1200" b="0" i="0" kern="1200" dirty="0" err="1" smtClean="0">
                <a:solidFill>
                  <a:schemeClr val="tx1"/>
                </a:solidFill>
                <a:effectLst/>
                <a:latin typeface="Times" pitchFamily="18" charset="0"/>
                <a:ea typeface="+mn-ea"/>
                <a:cs typeface="+mn-cs"/>
              </a:rPr>
              <a:t>CRAiLAR</a:t>
            </a:r>
            <a:r>
              <a:rPr lang="en-US" sz="1200" b="0" i="0" kern="1200" dirty="0" smtClean="0">
                <a:solidFill>
                  <a:schemeClr val="tx1"/>
                </a:solidFill>
                <a:effectLst/>
                <a:latin typeface="Times" pitchFamily="18" charset="0"/>
                <a:ea typeface="+mn-ea"/>
                <a:cs typeface="+mn-cs"/>
              </a:rPr>
              <a:t> enzymatic process turns natural </a:t>
            </a:r>
            <a:r>
              <a:rPr lang="en-US" sz="1200" b="0" i="0" kern="1200" dirty="0" err="1" smtClean="0">
                <a:solidFill>
                  <a:schemeClr val="tx1"/>
                </a:solidFill>
                <a:effectLst/>
                <a:latin typeface="Times" pitchFamily="18" charset="0"/>
                <a:ea typeface="+mn-ea"/>
                <a:cs typeface="+mn-cs"/>
              </a:rPr>
              <a:t>bast</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fibersinto</a:t>
            </a:r>
            <a:r>
              <a:rPr lang="en-US" sz="1200" b="0" i="0" kern="1200" dirty="0" smtClean="0">
                <a:solidFill>
                  <a:schemeClr val="tx1"/>
                </a:solidFill>
                <a:effectLst/>
                <a:latin typeface="Times" pitchFamily="18" charset="0"/>
                <a:ea typeface="+mn-ea"/>
                <a:cs typeface="+mn-cs"/>
              </a:rPr>
              <a:t> soft, finished textiles and can be integrated with existing technology for spinning, weaving, or forming fabric.</a:t>
            </a:r>
          </a:p>
          <a:p>
            <a:r>
              <a:rPr lang="en-US" sz="1200" b="0" i="0" kern="1200" dirty="0" smtClean="0">
                <a:solidFill>
                  <a:schemeClr val="tx1"/>
                </a:solidFill>
                <a:effectLst/>
                <a:latin typeface="Times" pitchFamily="18" charset="0"/>
                <a:ea typeface="+mn-ea"/>
                <a:cs typeface="+mn-cs"/>
              </a:rPr>
              <a:t>So, there’s medical (or recreational) hemp and industrial hemp — not the same thing. There’s also a crop known as </a:t>
            </a:r>
            <a:r>
              <a:rPr lang="en-US" sz="1200" b="0" i="0" kern="1200" dirty="0" err="1" smtClean="0">
                <a:solidFill>
                  <a:schemeClr val="tx1"/>
                </a:solidFill>
                <a:effectLst/>
                <a:latin typeface="Times" pitchFamily="18" charset="0"/>
                <a:ea typeface="+mn-ea"/>
                <a:cs typeface="+mn-cs"/>
              </a:rPr>
              <a:t>sunn</a:t>
            </a:r>
            <a:r>
              <a:rPr lang="en-US" sz="1200" b="0" i="0" kern="1200" dirty="0" smtClean="0">
                <a:solidFill>
                  <a:schemeClr val="tx1"/>
                </a:solidFill>
                <a:effectLst/>
                <a:latin typeface="Times" pitchFamily="18" charset="0"/>
                <a:ea typeface="+mn-ea"/>
                <a:cs typeface="+mn-cs"/>
              </a:rPr>
              <a:t> hemp, a legume that has nothing to do with either.</a:t>
            </a:r>
          </a:p>
          <a:p>
            <a:r>
              <a:rPr lang="en-US" sz="1200" b="0" i="0" kern="1200" dirty="0" smtClean="0">
                <a:solidFill>
                  <a:schemeClr val="tx1"/>
                </a:solidFill>
                <a:effectLst/>
                <a:latin typeface="Times" pitchFamily="18" charset="0"/>
                <a:ea typeface="+mn-ea"/>
                <a:cs typeface="+mn-cs"/>
              </a:rPr>
              <a:t>Bottom line, it’s perhaps the feedstock with the longest history of useful applications for which we haven’t seen a titanic amount work on crop and yield development. Which makes it a highly </a:t>
            </a:r>
            <a:r>
              <a:rPr lang="en-US" sz="1200" b="0" i="0" kern="1200" dirty="0" err="1" smtClean="0">
                <a:solidFill>
                  <a:schemeClr val="tx1"/>
                </a:solidFill>
                <a:effectLst/>
                <a:latin typeface="Times" pitchFamily="18" charset="0"/>
                <a:ea typeface="+mn-ea"/>
                <a:cs typeface="+mn-cs"/>
              </a:rPr>
              <a:t>pportune</a:t>
            </a:r>
            <a:r>
              <a:rPr lang="en-US" sz="1200" b="0" i="0" kern="1200" dirty="0" smtClean="0">
                <a:solidFill>
                  <a:schemeClr val="tx1"/>
                </a:solidFill>
                <a:effectLst/>
                <a:latin typeface="Times" pitchFamily="18" charset="0"/>
                <a:ea typeface="+mn-ea"/>
                <a:cs typeface="+mn-cs"/>
              </a:rPr>
              <a:t> target for development.</a:t>
            </a:r>
          </a:p>
          <a:p>
            <a:r>
              <a:rPr lang="en-US" sz="1200" b="0" i="0" u="none" strike="noStrike" kern="1200" dirty="0" smtClean="0">
                <a:solidFill>
                  <a:schemeClr val="tx1"/>
                </a:solidFill>
                <a:effectLst/>
                <a:latin typeface="Times" pitchFamily="18" charset="0"/>
                <a:ea typeface="+mn-ea"/>
                <a:cs typeface="+mn-cs"/>
                <a:hlinkClick r:id="rId10"/>
              </a:rPr>
              <a:t>More on the story.</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3. Targeting </a:t>
            </a:r>
            <a:r>
              <a:rPr lang="en-US" sz="1200" b="0" i="0" kern="1200" dirty="0" err="1" smtClean="0">
                <a:solidFill>
                  <a:schemeClr val="tx1"/>
                </a:solidFill>
                <a:effectLst/>
                <a:latin typeface="Times" pitchFamily="18" charset="0"/>
                <a:ea typeface="+mn-ea"/>
                <a:cs typeface="+mn-cs"/>
              </a:rPr>
              <a:t>RuBisCo</a:t>
            </a:r>
            <a:r>
              <a:rPr lang="en-US" sz="1200" b="0" i="0" kern="1200" dirty="0" smtClean="0">
                <a:solidFill>
                  <a:schemeClr val="tx1"/>
                </a:solidFill>
                <a:effectLst/>
                <a:latin typeface="Times" pitchFamily="18" charset="0"/>
                <a:ea typeface="+mn-ea"/>
                <a:cs typeface="+mn-cs"/>
              </a:rPr>
              <a:t> improvement</a:t>
            </a:r>
          </a:p>
          <a:p>
            <a:r>
              <a:rPr lang="en-US" sz="1200" b="0" i="0" kern="1200" dirty="0" smtClean="0">
                <a:solidFill>
                  <a:schemeClr val="tx1"/>
                </a:solidFill>
                <a:effectLst/>
                <a:latin typeface="Times" pitchFamily="18" charset="0"/>
                <a:ea typeface="+mn-ea"/>
                <a:cs typeface="+mn-cs"/>
              </a:rPr>
              <a:t>You might wonder why most terrestrial plants have low photosynthetic efficiencies — many in the sub 2% region. Which brings us to the problem child, Rubisco, or by its full name ribulose-1,5-bisphosphate carboxylase </a:t>
            </a:r>
            <a:r>
              <a:rPr lang="en-US" sz="1200" b="0" i="0" kern="1200" dirty="0" err="1" smtClean="0">
                <a:solidFill>
                  <a:schemeClr val="tx1"/>
                </a:solidFill>
                <a:effectLst/>
                <a:latin typeface="Times" pitchFamily="18" charset="0"/>
                <a:ea typeface="+mn-ea"/>
                <a:cs typeface="+mn-cs"/>
              </a:rPr>
              <a:t>oxygenase</a:t>
            </a:r>
            <a:r>
              <a:rPr lang="en-US" sz="1200" b="0" i="0" kern="1200" dirty="0" smtClean="0">
                <a:solidFill>
                  <a:schemeClr val="tx1"/>
                </a:solidFill>
                <a:effectLst/>
                <a:latin typeface="Times" pitchFamily="18" charset="0"/>
                <a:ea typeface="+mn-ea"/>
                <a:cs typeface="+mn-cs"/>
              </a:rPr>
              <a:t>. Though obscure to the average citizen, it is not at all uncommon; in fact, it is the most abundant protein on earth.</a:t>
            </a:r>
          </a:p>
          <a:p>
            <a:r>
              <a:rPr lang="en-US" sz="1200" b="0" i="0" kern="1200" dirty="0" smtClean="0">
                <a:solidFill>
                  <a:schemeClr val="tx1"/>
                </a:solidFill>
                <a:effectLst/>
                <a:latin typeface="Times" pitchFamily="18" charset="0"/>
                <a:ea typeface="+mn-ea"/>
                <a:cs typeface="+mn-cs"/>
              </a:rPr>
              <a:t>It’s role: it is the enzyme that catalyzes the first step in the fixation of atmospheric carbon (for most plants, and also for cyanobacteria). Though abundant, </a:t>
            </a:r>
            <a:r>
              <a:rPr lang="en-US" sz="1200" b="0" i="0" kern="1200" dirty="0" err="1" smtClean="0">
                <a:solidFill>
                  <a:schemeClr val="tx1"/>
                </a:solidFill>
                <a:effectLst/>
                <a:latin typeface="Times" pitchFamily="18" charset="0"/>
                <a:ea typeface="+mn-ea"/>
                <a:cs typeface="+mn-cs"/>
              </a:rPr>
              <a:t>RuBisCo</a:t>
            </a:r>
            <a:r>
              <a:rPr lang="en-US" sz="1200" b="0" i="0" kern="1200" dirty="0" smtClean="0">
                <a:solidFill>
                  <a:schemeClr val="tx1"/>
                </a:solidFill>
                <a:effectLst/>
                <a:latin typeface="Times" pitchFamily="18" charset="0"/>
                <a:ea typeface="+mn-ea"/>
                <a:cs typeface="+mn-cs"/>
              </a:rPr>
              <a:t> is a slow, dim-witted enzyme if ever there was one. So slow that it fixes just three carbon molecules per second, and so dim-witted that it has trouble distinguishing between oxygen and CO2. Under many conditions, it will fix oxygen instead of CO2, in a process called plant respiration which causes carbon loss and robs the plant of growth opportunity.</a:t>
            </a:r>
          </a:p>
          <a:p>
            <a:r>
              <a:rPr lang="en-US" sz="1200" b="0" i="0" kern="1200" dirty="0" smtClean="0">
                <a:solidFill>
                  <a:schemeClr val="tx1"/>
                </a:solidFill>
                <a:effectLst/>
                <a:latin typeface="Times" pitchFamily="18" charset="0"/>
                <a:ea typeface="+mn-ea"/>
                <a:cs typeface="+mn-cs"/>
              </a:rPr>
              <a:t>As an article in Nature recently observed:</a:t>
            </a:r>
          </a:p>
          <a:p>
            <a:r>
              <a:rPr lang="en-US" sz="1200" b="0" i="1" kern="1200" dirty="0" smtClean="0">
                <a:solidFill>
                  <a:schemeClr val="tx1"/>
                </a:solidFill>
                <a:effectLst/>
                <a:latin typeface="Times" pitchFamily="18" charset="0"/>
                <a:ea typeface="+mn-ea"/>
                <a:cs typeface="+mn-cs"/>
              </a:rPr>
              <a:t>“Researchers have long wanted to increase yields by targeting Rubisco, the enzyme responsible for converting carbon dioxide into sugar. Rubisco is possibly the most abundant protein on Earth, and can account for up to half of all the soluble protein found in a leaf. But one reason for its abundance is its inefficiency: plants produce so much Rubisco in part to compensate for its slow catalysis. Some have estimated that tinkering with Rubisco and ways to boost the concentration of carbon dioxide around it could generate up to a 60% increase in the yields of crops such as rice and wheat.”</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So, what’s new?</a:t>
            </a:r>
          </a:p>
          <a:p>
            <a:r>
              <a:rPr lang="en-US" sz="1200" b="0" i="0" kern="1200" dirty="0" smtClean="0">
                <a:solidFill>
                  <a:schemeClr val="tx1"/>
                </a:solidFill>
                <a:effectLst/>
                <a:latin typeface="Times" pitchFamily="18" charset="0"/>
                <a:ea typeface="+mn-ea"/>
                <a:cs typeface="+mn-cs"/>
              </a:rPr>
              <a:t>As Nature observes:</a:t>
            </a:r>
          </a:p>
          <a:p>
            <a:r>
              <a:rPr lang="en-US" sz="1200" b="0" i="0" kern="1200" dirty="0" smtClean="0">
                <a:solidFill>
                  <a:schemeClr val="tx1"/>
                </a:solidFill>
                <a:effectLst/>
                <a:latin typeface="Times" pitchFamily="18" charset="0"/>
                <a:ea typeface="+mn-ea"/>
                <a:cs typeface="+mn-cs"/>
              </a:rPr>
              <a:t>“A team including Hanson and plant physiologist Martin Parry of </a:t>
            </a:r>
            <a:r>
              <a:rPr lang="en-US" sz="1200" b="0" i="0" kern="1200" dirty="0" err="1" smtClean="0">
                <a:solidFill>
                  <a:schemeClr val="tx1"/>
                </a:solidFill>
                <a:effectLst/>
                <a:latin typeface="Times" pitchFamily="18" charset="0"/>
                <a:ea typeface="+mn-ea"/>
                <a:cs typeface="+mn-cs"/>
              </a:rPr>
              <a:t>Rothamsted</a:t>
            </a:r>
            <a:r>
              <a:rPr lang="en-US" sz="1200" b="0" i="0" kern="1200" dirty="0" smtClean="0">
                <a:solidFill>
                  <a:schemeClr val="tx1"/>
                </a:solidFill>
                <a:effectLst/>
                <a:latin typeface="Times" pitchFamily="18" charset="0"/>
                <a:ea typeface="+mn-ea"/>
                <a:cs typeface="+mn-cs"/>
              </a:rPr>
              <a:t> Research in </a:t>
            </a:r>
            <a:r>
              <a:rPr lang="en-US" sz="1200" b="0" i="0" kern="1200" dirty="0" err="1" smtClean="0">
                <a:solidFill>
                  <a:schemeClr val="tx1"/>
                </a:solidFill>
                <a:effectLst/>
                <a:latin typeface="Times" pitchFamily="18" charset="0"/>
                <a:ea typeface="+mn-ea"/>
                <a:cs typeface="+mn-cs"/>
              </a:rPr>
              <a:t>Harpenden</a:t>
            </a:r>
            <a:r>
              <a:rPr lang="en-US" sz="1200" b="0" i="0" kern="1200" dirty="0" smtClean="0">
                <a:solidFill>
                  <a:schemeClr val="tx1"/>
                </a:solidFill>
                <a:effectLst/>
                <a:latin typeface="Times" pitchFamily="18" charset="0"/>
                <a:ea typeface="+mn-ea"/>
                <a:cs typeface="+mn-cs"/>
              </a:rPr>
              <a:t>, UK, shuttled bacterial Rubisco genes into the genome of the chloroplast — the cellular organelle where photosynthesis takes place — in the tobacco plant (</a:t>
            </a:r>
            <a:r>
              <a:rPr lang="en-US" sz="1200" b="0" i="1" kern="1200" dirty="0" err="1" smtClean="0">
                <a:solidFill>
                  <a:schemeClr val="tx1"/>
                </a:solidFill>
                <a:effectLst/>
                <a:latin typeface="Times" pitchFamily="18" charset="0"/>
                <a:ea typeface="+mn-ea"/>
                <a:cs typeface="+mn-cs"/>
              </a:rPr>
              <a:t>Nicotiana</a:t>
            </a:r>
            <a:r>
              <a:rPr lang="en-US" sz="1200" b="0" i="1" kern="1200" dirty="0" smtClean="0">
                <a:solidFill>
                  <a:schemeClr val="tx1"/>
                </a:solidFill>
                <a:effectLst/>
                <a:latin typeface="Times" pitchFamily="18" charset="0"/>
                <a:ea typeface="+mn-ea"/>
                <a:cs typeface="+mn-cs"/>
              </a:rPr>
              <a:t> </a:t>
            </a:r>
            <a:r>
              <a:rPr lang="en-US" sz="1200" b="0" i="1" kern="1200" dirty="0" err="1" smtClean="0">
                <a:solidFill>
                  <a:schemeClr val="tx1"/>
                </a:solidFill>
                <a:effectLst/>
                <a:latin typeface="Times" pitchFamily="18" charset="0"/>
                <a:ea typeface="+mn-ea"/>
                <a:cs typeface="+mn-cs"/>
              </a:rPr>
              <a:t>tabacum</a:t>
            </a:r>
            <a:r>
              <a:rPr lang="en-US" sz="1200" b="0" i="0" kern="1200" dirty="0" smtClean="0">
                <a:solidFill>
                  <a:schemeClr val="tx1"/>
                </a:solidFill>
                <a:effectLst/>
                <a:latin typeface="Times" pitchFamily="18" charset="0"/>
                <a:ea typeface="+mn-ea"/>
                <a:cs typeface="+mn-cs"/>
              </a:rPr>
              <a:t>), a common model organism for genetic-engineering research. In some of the plants the researchers also added a bacterial protein that is thought to help Rubisco to fold properly. In others, they added a bacterial protein that structurally supports Rubisco.</a:t>
            </a:r>
          </a:p>
          <a:p>
            <a:r>
              <a:rPr lang="en-US" sz="1200" b="0" i="0" kern="1200" dirty="0" smtClean="0">
                <a:solidFill>
                  <a:schemeClr val="tx1"/>
                </a:solidFill>
                <a:effectLst/>
                <a:latin typeface="Times" pitchFamily="18" charset="0"/>
                <a:ea typeface="+mn-ea"/>
                <a:cs typeface="+mn-cs"/>
              </a:rPr>
              <a:t>Both lines of tobacco were able to use the bacterial Rubisco for photosynthesis, and both converted CO2 to sugar faster than normal tobacco.”</a:t>
            </a:r>
          </a:p>
          <a:p>
            <a:r>
              <a:rPr lang="en-US" sz="1200" b="0" i="0" kern="1200" dirty="0" smtClean="0">
                <a:solidFill>
                  <a:schemeClr val="tx1"/>
                </a:solidFill>
                <a:effectLst/>
                <a:latin typeface="Times" pitchFamily="18" charset="0"/>
                <a:ea typeface="+mn-ea"/>
                <a:cs typeface="+mn-cs"/>
              </a:rPr>
              <a:t>The Bottom Line. Keep an eye on </a:t>
            </a:r>
            <a:r>
              <a:rPr lang="en-US" sz="1200" b="0" i="0" kern="1200" dirty="0" err="1" smtClean="0">
                <a:solidFill>
                  <a:schemeClr val="tx1"/>
                </a:solidFill>
                <a:effectLst/>
                <a:latin typeface="Times" pitchFamily="18" charset="0"/>
                <a:ea typeface="+mn-ea"/>
                <a:cs typeface="+mn-cs"/>
              </a:rPr>
              <a:t>RuBisCo</a:t>
            </a:r>
            <a:r>
              <a:rPr lang="en-US" sz="1200" b="0" i="0" kern="1200" dirty="0" smtClean="0">
                <a:solidFill>
                  <a:schemeClr val="tx1"/>
                </a:solidFill>
                <a:effectLst/>
                <a:latin typeface="Times" pitchFamily="18" charset="0"/>
                <a:ea typeface="+mn-ea"/>
                <a:cs typeface="+mn-cs"/>
              </a:rPr>
              <a:t> research and, in general, the search for increased </a:t>
            </a:r>
            <a:r>
              <a:rPr lang="en-US" sz="1200" b="0" i="0" kern="1200" dirty="0" err="1" smtClean="0">
                <a:solidFill>
                  <a:schemeClr val="tx1"/>
                </a:solidFill>
                <a:effectLst/>
                <a:latin typeface="Times" pitchFamily="18" charset="0"/>
                <a:ea typeface="+mn-ea"/>
                <a:cs typeface="+mn-cs"/>
              </a:rPr>
              <a:t>photosythetic</a:t>
            </a:r>
            <a:r>
              <a:rPr lang="en-US" sz="1200" b="0" i="0" kern="1200" dirty="0" smtClean="0">
                <a:solidFill>
                  <a:schemeClr val="tx1"/>
                </a:solidFill>
                <a:effectLst/>
                <a:latin typeface="Times" pitchFamily="18" charset="0"/>
                <a:ea typeface="+mn-ea"/>
                <a:cs typeface="+mn-cs"/>
              </a:rPr>
              <a:t> efficiency. Should efficiencies rise to the 10 percent range, a tremendous number of conflicts over land </a:t>
            </a:r>
            <a:r>
              <a:rPr lang="en-US" sz="1200" b="0" i="0" kern="1200" dirty="0" err="1" smtClean="0">
                <a:solidFill>
                  <a:schemeClr val="tx1"/>
                </a:solidFill>
                <a:effectLst/>
                <a:latin typeface="Times" pitchFamily="18" charset="0"/>
                <a:ea typeface="+mn-ea"/>
                <a:cs typeface="+mn-cs"/>
              </a:rPr>
              <a:t>allocayion</a:t>
            </a:r>
            <a:r>
              <a:rPr lang="en-US" sz="1200" b="0" i="0" kern="1200" dirty="0" smtClean="0">
                <a:solidFill>
                  <a:schemeClr val="tx1"/>
                </a:solidFill>
                <a:effectLst/>
                <a:latin typeface="Times" pitchFamily="18" charset="0"/>
                <a:ea typeface="+mn-ea"/>
                <a:cs typeface="+mn-cs"/>
              </a:rPr>
              <a:t> simply melt away.</a:t>
            </a:r>
          </a:p>
          <a:p>
            <a:r>
              <a:rPr lang="en-US" sz="1200" b="0" i="0" u="none" strike="noStrike" kern="1200" dirty="0" smtClean="0">
                <a:solidFill>
                  <a:schemeClr val="tx1"/>
                </a:solidFill>
                <a:effectLst/>
                <a:latin typeface="Times" pitchFamily="18" charset="0"/>
                <a:ea typeface="+mn-ea"/>
                <a:cs typeface="+mn-cs"/>
                <a:hlinkClick r:id="rId11"/>
              </a:rPr>
              <a:t>More on the story.</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4. </a:t>
            </a:r>
            <a:r>
              <a:rPr lang="en-US" sz="1200" b="0" i="0" kern="1200" dirty="0" err="1" smtClean="0">
                <a:solidFill>
                  <a:schemeClr val="tx1"/>
                </a:solidFill>
                <a:effectLst/>
                <a:latin typeface="Times" pitchFamily="18" charset="0"/>
                <a:ea typeface="+mn-ea"/>
                <a:cs typeface="+mn-cs"/>
              </a:rPr>
              <a:t>Electrofuels</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In general, these are organisms, generally bacteria, that use surplus electricity produced from solar and wind or other renewable energy sources to convert CO2 into biomaterials and biofuels. So, it’s a photosynthesis bypass. Natural bacteria exists which can convert CO2 into methane and acetate but researchers believe with some small genetic mutations they can get the bacteria to produce fuel.</a:t>
            </a:r>
          </a:p>
          <a:p>
            <a:r>
              <a:rPr lang="en-US" sz="1200" b="0" i="0" kern="1200" dirty="0" smtClean="0">
                <a:solidFill>
                  <a:schemeClr val="tx1"/>
                </a:solidFill>
                <a:effectLst/>
                <a:latin typeface="Times" pitchFamily="18" charset="0"/>
                <a:ea typeface="+mn-ea"/>
                <a:cs typeface="+mn-cs"/>
              </a:rPr>
              <a:t>As ARPA-E’s </a:t>
            </a:r>
            <a:r>
              <a:rPr lang="en-US" sz="1200" b="0" i="0" u="none" strike="noStrike" kern="1200" dirty="0" err="1" smtClean="0">
                <a:solidFill>
                  <a:schemeClr val="tx1"/>
                </a:solidFill>
                <a:effectLst/>
                <a:latin typeface="Times" pitchFamily="18" charset="0"/>
                <a:ea typeface="+mn-ea"/>
                <a:cs typeface="+mn-cs"/>
                <a:hlinkClick r:id="rId12"/>
              </a:rPr>
              <a:t>Electrofuels</a:t>
            </a:r>
            <a:r>
              <a:rPr lang="en-US" sz="1200" b="0" i="0" u="none" strike="noStrike" kern="1200" dirty="0" smtClean="0">
                <a:solidFill>
                  <a:schemeClr val="tx1"/>
                </a:solidFill>
                <a:effectLst/>
                <a:latin typeface="Times" pitchFamily="18" charset="0"/>
                <a:ea typeface="+mn-ea"/>
                <a:cs typeface="+mn-cs"/>
                <a:hlinkClick r:id="rId12"/>
              </a:rPr>
              <a:t> manifesto states</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“Most biofuels are produced from plant material that is created through photosynthesis, a process that converts solar energy into stored chemical energy in plants. However, photosynthesis is an inefficient process, and the energy stored in plant material requires significant processing to produce biofuels. Current biofuel production methods are also intensive and require additional resources, such as water, fertilizer, and large areas of land to grow crops.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bypass photosynthesis altogether by utilizing microorganisms that are self-reliant and don’t need solar energy to grow or produce biofuels. These microorganisms can directly use energy from electricity and chemical compounds like hydrogen to produce liquid fuels from carbon dioxide (CO2).”</a:t>
            </a:r>
          </a:p>
          <a:p>
            <a:r>
              <a:rPr lang="en-US" sz="1200" b="0" i="0" kern="1200" dirty="0" smtClean="0">
                <a:solidFill>
                  <a:schemeClr val="tx1"/>
                </a:solidFill>
                <a:effectLst/>
                <a:latin typeface="Times" pitchFamily="18" charset="0"/>
                <a:ea typeface="+mn-ea"/>
                <a:cs typeface="+mn-cs"/>
              </a:rPr>
              <a:t>Here’s </a:t>
            </a:r>
            <a:r>
              <a:rPr lang="en-US" sz="1200" b="0" i="0" u="none" strike="noStrike" kern="1200" dirty="0" smtClean="0">
                <a:solidFill>
                  <a:schemeClr val="tx1"/>
                </a:solidFill>
                <a:effectLst/>
                <a:latin typeface="Times" pitchFamily="18" charset="0"/>
                <a:ea typeface="+mn-ea"/>
                <a:cs typeface="+mn-cs"/>
                <a:hlinkClick r:id="rId13"/>
              </a:rPr>
              <a:t>one recent project from Denmark</a:t>
            </a:r>
            <a:r>
              <a:rPr lang="en-US" sz="1200" b="0" i="0" kern="1200" dirty="0" smtClean="0">
                <a:solidFill>
                  <a:schemeClr val="tx1"/>
                </a:solidFill>
                <a:effectLst/>
                <a:latin typeface="Times" pitchFamily="18" charset="0"/>
                <a:ea typeface="+mn-ea"/>
                <a:cs typeface="+mn-cs"/>
              </a:rPr>
              <a:t>.</a:t>
            </a:r>
          </a:p>
          <a:p>
            <a:r>
              <a:rPr lang="en-US" sz="1200" b="1" i="0" kern="1200" dirty="0" smtClean="0">
                <a:solidFill>
                  <a:schemeClr val="tx1"/>
                </a:solidFill>
                <a:effectLst/>
                <a:latin typeface="Times" pitchFamily="18" charset="0"/>
                <a:ea typeface="+mn-ea"/>
                <a:cs typeface="+mn-cs"/>
              </a:rPr>
              <a:t>An example: The UCLA </a:t>
            </a:r>
            <a:r>
              <a:rPr lang="en-US" sz="1200" b="1" i="0" kern="1200" dirty="0" err="1" smtClean="0">
                <a:solidFill>
                  <a:schemeClr val="tx1"/>
                </a:solidFill>
                <a:effectLst/>
                <a:latin typeface="Times" pitchFamily="18" charset="0"/>
                <a:ea typeface="+mn-ea"/>
                <a:cs typeface="+mn-cs"/>
              </a:rPr>
              <a:t>electrofuels</a:t>
            </a:r>
            <a:r>
              <a:rPr lang="en-US" sz="1200" b="1" i="0" kern="1200" dirty="0" smtClean="0">
                <a:solidFill>
                  <a:schemeClr val="tx1"/>
                </a:solidFill>
                <a:effectLst/>
                <a:latin typeface="Times" pitchFamily="18" charset="0"/>
                <a:ea typeface="+mn-ea"/>
                <a:cs typeface="+mn-cs"/>
              </a:rPr>
              <a:t> program</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UCLA is utilizing renewable electricity to power direct liquid fuel production in genetically engineered </a:t>
            </a:r>
            <a:r>
              <a:rPr lang="en-US" sz="1200" b="0" i="0" kern="1200" dirty="0" err="1" smtClean="0">
                <a:solidFill>
                  <a:schemeClr val="tx1"/>
                </a:solidFill>
                <a:effectLst/>
                <a:latin typeface="Times" pitchFamily="18" charset="0"/>
                <a:ea typeface="+mn-ea"/>
                <a:cs typeface="+mn-cs"/>
              </a:rPr>
              <a:t>Ralstonia</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eutropha</a:t>
            </a:r>
            <a:r>
              <a:rPr lang="en-US" sz="1200" b="0" i="0" kern="1200" dirty="0" smtClean="0">
                <a:solidFill>
                  <a:schemeClr val="tx1"/>
                </a:solidFill>
                <a:effectLst/>
                <a:latin typeface="Times" pitchFamily="18" charset="0"/>
                <a:ea typeface="+mn-ea"/>
                <a:cs typeface="+mn-cs"/>
              </a:rPr>
              <a:t> bacteria. UCLA is using renewable electricity to convert carbon dioxide into formic acid, a liquid soluble compound that delivers both carbon and energy to the bacteria. The bacteria are genetically engineered to convert the formic acid into liquid fuel—in this case alcohols such as butanol.</a:t>
            </a:r>
          </a:p>
          <a:p>
            <a:r>
              <a:rPr lang="en-US" sz="1200" b="1" i="0" kern="1200" dirty="0" smtClean="0">
                <a:solidFill>
                  <a:schemeClr val="tx1"/>
                </a:solidFill>
                <a:effectLst/>
                <a:latin typeface="Times" pitchFamily="18" charset="0"/>
                <a:ea typeface="+mn-ea"/>
                <a:cs typeface="+mn-cs"/>
              </a:rPr>
              <a:t>Current limitations of </a:t>
            </a:r>
            <a:r>
              <a:rPr lang="en-US" sz="1200" b="1" i="0" kern="1200" dirty="0" err="1" smtClean="0">
                <a:solidFill>
                  <a:schemeClr val="tx1"/>
                </a:solidFill>
                <a:effectLst/>
                <a:latin typeface="Times" pitchFamily="18" charset="0"/>
                <a:ea typeface="+mn-ea"/>
                <a:cs typeface="+mn-cs"/>
              </a:rPr>
              <a:t>electrofuels</a:t>
            </a:r>
            <a:r>
              <a:rPr lang="en-US" sz="1200" b="1" i="0" kern="1200" dirty="0" smtClean="0">
                <a:solidFill>
                  <a:schemeClr val="tx1"/>
                </a:solidFill>
                <a:effectLst/>
                <a:latin typeface="Times" pitchFamily="18" charset="0"/>
                <a:ea typeface="+mn-ea"/>
                <a:cs typeface="+mn-cs"/>
              </a:rPr>
              <a:t> technology</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Well, right now they are all of them in the lab. But more importantly, at truly massive scale there is going to be a requirement for drop-in fuels, as opposed to alcohols that don’t readily blend at high levels and meet EPA and vehicle specs.</a:t>
            </a:r>
          </a:p>
          <a:p>
            <a:r>
              <a:rPr lang="en-US" sz="1200" b="0" i="0" kern="1200" dirty="0" smtClean="0">
                <a:solidFill>
                  <a:schemeClr val="tx1"/>
                </a:solidFill>
                <a:effectLst/>
                <a:latin typeface="Times" pitchFamily="18" charset="0"/>
                <a:ea typeface="+mn-ea"/>
                <a:cs typeface="+mn-cs"/>
              </a:rPr>
              <a:t>Right now, most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magic bugs have been engineered to produce higher alcohols – generally </a:t>
            </a:r>
            <a:r>
              <a:rPr lang="en-US" sz="1200" b="0" i="0" kern="1200" dirty="0" err="1" smtClean="0">
                <a:solidFill>
                  <a:schemeClr val="tx1"/>
                </a:solidFill>
                <a:effectLst/>
                <a:latin typeface="Times" pitchFamily="18" charset="0"/>
                <a:ea typeface="+mn-ea"/>
                <a:cs typeface="+mn-cs"/>
              </a:rPr>
              <a:t>isobutanol</a:t>
            </a:r>
            <a:r>
              <a:rPr lang="en-US" sz="1200" b="0" i="0" kern="1200" dirty="0" smtClean="0">
                <a:solidFill>
                  <a:schemeClr val="tx1"/>
                </a:solidFill>
                <a:effectLst/>
                <a:latin typeface="Times" pitchFamily="18" charset="0"/>
                <a:ea typeface="+mn-ea"/>
                <a:cs typeface="+mn-cs"/>
              </a:rPr>
              <a:t>, although Harvard’s Wyss Institute is investigating </a:t>
            </a:r>
            <a:r>
              <a:rPr lang="en-US" sz="1200" b="0" i="0" kern="1200" dirty="0" err="1" smtClean="0">
                <a:solidFill>
                  <a:schemeClr val="tx1"/>
                </a:solidFill>
                <a:effectLst/>
                <a:latin typeface="Times" pitchFamily="18" charset="0"/>
                <a:ea typeface="+mn-ea"/>
                <a:cs typeface="+mn-cs"/>
              </a:rPr>
              <a:t>octanol</a:t>
            </a:r>
            <a:r>
              <a:rPr lang="en-US" sz="1200" b="0" i="0" kern="1200" dirty="0" smtClean="0">
                <a:solidFill>
                  <a:schemeClr val="tx1"/>
                </a:solidFill>
                <a:effectLst/>
                <a:latin typeface="Times" pitchFamily="18" charset="0"/>
                <a:ea typeface="+mn-ea"/>
                <a:cs typeface="+mn-cs"/>
              </a:rPr>
              <a:t>. Others are looking at bio-oils that will need further upgrading to drop-in fuels.</a:t>
            </a:r>
          </a:p>
          <a:p>
            <a:r>
              <a:rPr lang="en-US" sz="1200" b="0" i="0" kern="1200" dirty="0" smtClean="0">
                <a:solidFill>
                  <a:schemeClr val="tx1"/>
                </a:solidFill>
                <a:effectLst/>
                <a:latin typeface="Times" pitchFamily="18" charset="0"/>
                <a:ea typeface="+mn-ea"/>
                <a:cs typeface="+mn-cs"/>
              </a:rPr>
              <a:t>A lonely alternative – aimed at drop-in fuels? Ginkgo </a:t>
            </a:r>
            <a:r>
              <a:rPr lang="en-US" sz="1200" b="0" i="0" kern="1200" dirty="0" err="1" smtClean="0">
                <a:solidFill>
                  <a:schemeClr val="tx1"/>
                </a:solidFill>
                <a:effectLst/>
                <a:latin typeface="Times" pitchFamily="18" charset="0"/>
                <a:ea typeface="+mn-ea"/>
                <a:cs typeface="+mn-cs"/>
              </a:rPr>
              <a:t>BioWorks</a:t>
            </a:r>
            <a:r>
              <a:rPr lang="en-US" sz="1200" b="0" i="0" kern="1200" dirty="0" smtClean="0">
                <a:solidFill>
                  <a:schemeClr val="tx1"/>
                </a:solidFill>
                <a:effectLst/>
                <a:latin typeface="Times" pitchFamily="18" charset="0"/>
                <a:ea typeface="+mn-ea"/>
                <a:cs typeface="+mn-cs"/>
              </a:rPr>
              <a:t> has a project to produce isooctane – now, that’s in the gasoline range (and has a terrific 100 octane rating – in fact, its the baseline gasoline component for “octane ratings” that measure anti-knock properties).</a:t>
            </a:r>
          </a:p>
          <a:p>
            <a:r>
              <a:rPr lang="en-US" sz="1200" b="0" i="0" kern="1200" dirty="0" smtClean="0">
                <a:solidFill>
                  <a:schemeClr val="tx1"/>
                </a:solidFill>
                <a:effectLst/>
                <a:latin typeface="Times" pitchFamily="18" charset="0"/>
                <a:ea typeface="+mn-ea"/>
                <a:cs typeface="+mn-cs"/>
              </a:rPr>
              <a:t>One other limitation? Water. At scale, the systems will likely need to be based on seawater, or at least brackish non-potable water, or even water recovered from fossil wellhead areas. No point in solving the biomass problem to get right back into a freshwater sustainability problem.</a:t>
            </a:r>
          </a:p>
          <a:p>
            <a:r>
              <a:rPr lang="en-US" sz="1200" b="0" i="0" u="none" strike="noStrike" kern="1200" dirty="0" smtClean="0">
                <a:solidFill>
                  <a:schemeClr val="tx1"/>
                </a:solidFill>
                <a:effectLst/>
                <a:latin typeface="Times" pitchFamily="18" charset="0"/>
                <a:ea typeface="+mn-ea"/>
                <a:cs typeface="+mn-cs"/>
                <a:hlinkClick r:id="rId14"/>
              </a:rPr>
              <a:t>Here are the entire class of 13 </a:t>
            </a:r>
            <a:r>
              <a:rPr lang="en-US" sz="1200" b="0" i="0" u="none" strike="noStrike" kern="1200" dirty="0" err="1" smtClean="0">
                <a:solidFill>
                  <a:schemeClr val="tx1"/>
                </a:solidFill>
                <a:effectLst/>
                <a:latin typeface="Times" pitchFamily="18" charset="0"/>
                <a:ea typeface="+mn-ea"/>
                <a:cs typeface="+mn-cs"/>
                <a:hlinkClick r:id="rId14"/>
              </a:rPr>
              <a:t>electrofuels</a:t>
            </a:r>
            <a:r>
              <a:rPr lang="en-US" sz="1200" b="0" i="0" u="none" strike="noStrike" kern="1200" dirty="0" smtClean="0">
                <a:solidFill>
                  <a:schemeClr val="tx1"/>
                </a:solidFill>
                <a:effectLst/>
                <a:latin typeface="Times" pitchFamily="18" charset="0"/>
                <a:ea typeface="+mn-ea"/>
                <a:cs typeface="+mn-cs"/>
                <a:hlinkClick r:id="rId14"/>
              </a:rPr>
              <a:t> projects funded by ARPA-E</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5. Artificial photosynthesis.</a:t>
            </a:r>
          </a:p>
          <a:p>
            <a:r>
              <a:rPr lang="en-US" sz="1200" b="0" i="0" kern="1200" dirty="0" smtClean="0">
                <a:solidFill>
                  <a:schemeClr val="tx1"/>
                </a:solidFill>
                <a:effectLst/>
                <a:latin typeface="Times" pitchFamily="18" charset="0"/>
                <a:ea typeface="+mn-ea"/>
                <a:cs typeface="+mn-cs"/>
              </a:rPr>
              <a:t>OK, so you don’t like the outcomes from traditional photosynthesis, you don’t like bypassing it with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 so what’s a good scientist to do? </a:t>
            </a:r>
            <a:r>
              <a:rPr lang="en-US" sz="1200" b="1" i="0" kern="1200" dirty="0" smtClean="0">
                <a:solidFill>
                  <a:schemeClr val="tx1"/>
                </a:solidFill>
                <a:effectLst/>
                <a:latin typeface="Times" pitchFamily="18" charset="0"/>
                <a:ea typeface="+mn-ea"/>
                <a:cs typeface="+mn-cs"/>
              </a:rPr>
              <a:t>Invent a new system of photosynthesis from the ground up.</a:t>
            </a:r>
            <a:r>
              <a:rPr lang="en-US" sz="1200" b="0" i="0" kern="1200" dirty="0" smtClean="0">
                <a:solidFill>
                  <a:schemeClr val="tx1"/>
                </a:solidFill>
                <a:effectLst/>
                <a:latin typeface="Times" pitchFamily="18" charset="0"/>
                <a:ea typeface="+mn-ea"/>
                <a:cs typeface="+mn-cs"/>
              </a:rPr>
              <a:t> Which, essentially, is the case with a team of DOE, Berkeley Lab and UC-Berkeley researchers who: “have created a hybrid system of semiconducting nanowires and bacteria that mimics the natural photosynthetic process by which plants use the energy in sunlight to synthesize carbohydrates from carbon dioxide and water.</a:t>
            </a:r>
          </a:p>
          <a:p>
            <a:r>
              <a:rPr lang="en-US" sz="1200" b="0" i="0" kern="1200" dirty="0" smtClean="0">
                <a:solidFill>
                  <a:schemeClr val="tx1"/>
                </a:solidFill>
                <a:effectLst/>
                <a:latin typeface="Times" pitchFamily="18" charset="0"/>
                <a:ea typeface="+mn-ea"/>
                <a:cs typeface="+mn-cs"/>
              </a:rPr>
              <a:t>Researcher Chris Chang noted:</a:t>
            </a:r>
          </a:p>
          <a:p>
            <a:r>
              <a:rPr lang="en-US" sz="1200" b="0" i="1" kern="1200" dirty="0" smtClean="0">
                <a:solidFill>
                  <a:schemeClr val="tx1"/>
                </a:solidFill>
                <a:effectLst/>
                <a:latin typeface="Times" pitchFamily="18" charset="0"/>
                <a:ea typeface="+mn-ea"/>
                <a:cs typeface="+mn-cs"/>
              </a:rPr>
              <a:t>“In natural photosynthesis, leaves harvest solar energy and carbon dioxide is reduced and combined with water for the synthesis of molecular products that form biomass. In our system, nanowires harvest solar energy and deliver electrons to bacteria, where carbon dioxide is reduced and combined with water for the synthesis of a variety of targeted, value-added chemical products.”</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So, the nanowire forest does the work of capturing sunlight, and the organisms use the electrons to catalyze the production of </a:t>
            </a:r>
            <a:r>
              <a:rPr lang="en-US" sz="1200" b="0" i="0" kern="1200" dirty="0" err="1" smtClean="0">
                <a:solidFill>
                  <a:schemeClr val="tx1"/>
                </a:solidFill>
                <a:effectLst/>
                <a:latin typeface="Times" pitchFamily="18" charset="0"/>
                <a:ea typeface="+mn-ea"/>
                <a:cs typeface="+mn-cs"/>
              </a:rPr>
              <a:t>acetete</a:t>
            </a:r>
            <a:r>
              <a:rPr lang="en-US" sz="1200" b="0" i="0" kern="1200" dirty="0" smtClean="0">
                <a:solidFill>
                  <a:schemeClr val="tx1"/>
                </a:solidFill>
                <a:effectLst/>
                <a:latin typeface="Times" pitchFamily="18" charset="0"/>
                <a:ea typeface="+mn-ea"/>
                <a:cs typeface="+mn-cs"/>
              </a:rPr>
              <a:t> from water and carbon dioxide.</a:t>
            </a:r>
          </a:p>
          <a:p>
            <a:r>
              <a:rPr lang="en-US" sz="1200" b="1" i="0" kern="1200" dirty="0" smtClean="0">
                <a:solidFill>
                  <a:schemeClr val="tx1"/>
                </a:solidFill>
                <a:effectLst/>
                <a:latin typeface="Times" pitchFamily="18" charset="0"/>
                <a:ea typeface="+mn-ea"/>
                <a:cs typeface="+mn-cs"/>
              </a:rPr>
              <a:t>Game-changer?</a:t>
            </a:r>
            <a:r>
              <a:rPr lang="en-US" sz="1200" b="0" i="0" kern="1200" dirty="0" smtClean="0">
                <a:solidFill>
                  <a:schemeClr val="tx1"/>
                </a:solidFill>
                <a:effectLst/>
                <a:latin typeface="Times" pitchFamily="18" charset="0"/>
                <a:ea typeface="+mn-ea"/>
                <a:cs typeface="+mn-cs"/>
              </a:rPr>
              <a:t> Could be. It’s a technology  that can capture carbon dioxide emissions before they are vented into the atmosphere and then, powered by solar energy, convert that carbon dioxide into valuable chemical products, including biodegradable plastics, pharmaceutical drugs and even liquid fuels.</a:t>
            </a:r>
          </a:p>
          <a:p>
            <a:r>
              <a:rPr lang="en-US" sz="1200" b="0" i="0" kern="1200" dirty="0" smtClean="0">
                <a:solidFill>
                  <a:schemeClr val="tx1"/>
                </a:solidFill>
                <a:effectLst/>
                <a:latin typeface="Times" pitchFamily="18" charset="0"/>
                <a:ea typeface="+mn-ea"/>
                <a:cs typeface="+mn-cs"/>
              </a:rPr>
              <a:t>Researcher </a:t>
            </a:r>
            <a:r>
              <a:rPr lang="en-US" sz="1200" b="0" i="0" kern="1200" dirty="0" err="1" smtClean="0">
                <a:solidFill>
                  <a:schemeClr val="tx1"/>
                </a:solidFill>
                <a:effectLst/>
                <a:latin typeface="Times" pitchFamily="18" charset="0"/>
                <a:ea typeface="+mn-ea"/>
                <a:cs typeface="+mn-cs"/>
              </a:rPr>
              <a:t>Peidong</a:t>
            </a:r>
            <a:r>
              <a:rPr lang="en-US" sz="1200" b="0" i="0" kern="1200" dirty="0" smtClean="0">
                <a:solidFill>
                  <a:schemeClr val="tx1"/>
                </a:solidFill>
                <a:effectLst/>
                <a:latin typeface="Times" pitchFamily="18" charset="0"/>
                <a:ea typeface="+mn-ea"/>
                <a:cs typeface="+mn-cs"/>
              </a:rPr>
              <a:t> Yang pointed to a “forest” of nanowires that substitute for </a:t>
            </a:r>
            <a:r>
              <a:rPr lang="en-US" sz="1200" b="0" i="0" kern="1200" dirty="0" err="1" smtClean="0">
                <a:solidFill>
                  <a:schemeClr val="tx1"/>
                </a:solidFill>
                <a:effectLst/>
                <a:latin typeface="Times" pitchFamily="18" charset="0"/>
                <a:ea typeface="+mn-ea"/>
                <a:cs typeface="+mn-cs"/>
              </a:rPr>
              <a:t>functinos</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fround</a:t>
            </a:r>
            <a:r>
              <a:rPr lang="en-US" sz="1200" b="0" i="0" kern="1200" dirty="0" smtClean="0">
                <a:solidFill>
                  <a:schemeClr val="tx1"/>
                </a:solidFill>
                <a:effectLst/>
                <a:latin typeface="Times" pitchFamily="18" charset="0"/>
                <a:ea typeface="+mn-ea"/>
                <a:cs typeface="+mn-cs"/>
              </a:rPr>
              <a:t> in terrestrial plants. “Our artificial forest is similar to the chloroplasts in green plants,” Yang says. “When sunlight is absorbed, photo-excited electron−hole pairs are generated in the silicon and titanium oxide nanowires, which absorb different regions of the solar spectrum.” Once the nanowire forest is built, microbes are added that catalyze</a:t>
            </a:r>
          </a:p>
          <a:p>
            <a:r>
              <a:rPr lang="en-US" sz="1200" b="1" i="0" kern="1200" dirty="0" smtClean="0">
                <a:solidFill>
                  <a:schemeClr val="tx1"/>
                </a:solidFill>
                <a:effectLst/>
                <a:latin typeface="Times" pitchFamily="18" charset="0"/>
                <a:ea typeface="+mn-ea"/>
                <a:cs typeface="+mn-cs"/>
              </a:rPr>
              <a:t>Limitation?</a:t>
            </a:r>
            <a:r>
              <a:rPr lang="en-US" sz="1200" b="0" i="0" kern="1200" dirty="0" smtClean="0">
                <a:solidFill>
                  <a:schemeClr val="tx1"/>
                </a:solidFill>
                <a:effectLst/>
                <a:latin typeface="Times" pitchFamily="18" charset="0"/>
                <a:ea typeface="+mn-ea"/>
                <a:cs typeface="+mn-cs"/>
              </a:rPr>
              <a:t> “This new artificial photosynthetic system synthesizes the combination of carbon dioxide and water into acetate — which is to say, a precursor for many things but we don’t have a one-step pathway to a </a:t>
            </a:r>
            <a:r>
              <a:rPr lang="en-US" sz="1200" b="0" i="0" kern="1200" dirty="0" err="1" smtClean="0">
                <a:solidFill>
                  <a:schemeClr val="tx1"/>
                </a:solidFill>
                <a:effectLst/>
                <a:latin typeface="Times" pitchFamily="18" charset="0"/>
                <a:ea typeface="+mn-ea"/>
                <a:cs typeface="+mn-cs"/>
              </a:rPr>
              <a:t>transfomraiyon</a:t>
            </a:r>
            <a:r>
              <a:rPr lang="en-US" sz="1200" b="0" i="0" kern="1200" dirty="0" smtClean="0">
                <a:solidFill>
                  <a:schemeClr val="tx1"/>
                </a:solidFill>
                <a:effectLst/>
                <a:latin typeface="Times" pitchFamily="18" charset="0"/>
                <a:ea typeface="+mn-ea"/>
                <a:cs typeface="+mn-cs"/>
              </a:rPr>
              <a:t> energy molecule.</a:t>
            </a:r>
          </a:p>
          <a:p>
            <a:r>
              <a:rPr lang="en-US" sz="1200" b="0" i="0" u="none" strike="noStrike" kern="1200" dirty="0" smtClean="0">
                <a:solidFill>
                  <a:schemeClr val="tx1"/>
                </a:solidFill>
                <a:effectLst/>
                <a:latin typeface="Times" pitchFamily="18" charset="0"/>
                <a:ea typeface="+mn-ea"/>
                <a:cs typeface="+mn-cs"/>
                <a:hlinkClick r:id="rId15"/>
              </a:rPr>
              <a:t>We highlighted the research here</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6. Fuel cell breakthroughs</a:t>
            </a:r>
          </a:p>
          <a:p>
            <a:r>
              <a:rPr lang="en-US" sz="1200" b="0" i="0" kern="1200" dirty="0" smtClean="0">
                <a:solidFill>
                  <a:schemeClr val="tx1"/>
                </a:solidFill>
                <a:effectLst/>
                <a:latin typeface="Times" pitchFamily="18" charset="0"/>
                <a:ea typeface="+mn-ea"/>
                <a:cs typeface="+mn-cs"/>
              </a:rPr>
              <a:t>OK, so for some reason you simply want to bypass biomass strategies altogether — after all, what you want at the end of the day is a fuel molecule that works in a known propulsion technology, and you’d like to get it from something abundant like water, if you could.</a:t>
            </a:r>
          </a:p>
          <a:p>
            <a:r>
              <a:rPr lang="en-US" sz="1200" b="0" i="0" kern="1200" dirty="0" smtClean="0">
                <a:solidFill>
                  <a:schemeClr val="tx1"/>
                </a:solidFill>
                <a:effectLst/>
                <a:latin typeface="Times" pitchFamily="18" charset="0"/>
                <a:ea typeface="+mn-ea"/>
                <a:cs typeface="+mn-cs"/>
              </a:rPr>
              <a:t>So, what about fuel cell technologies, in which you convert hydrogen to water (using abundant atmospheric oxygen), and in the process you create a release of chemical energy — a technology Toyota is getting way, way down the road with via its line of fuel cell vehicles.  You can learn about the revolutionary Toyota </a:t>
            </a:r>
            <a:r>
              <a:rPr lang="en-US" sz="1200" b="0" i="0" kern="1200" dirty="0" err="1" smtClean="0">
                <a:solidFill>
                  <a:schemeClr val="tx1"/>
                </a:solidFill>
                <a:effectLst/>
                <a:latin typeface="Times" pitchFamily="18" charset="0"/>
                <a:ea typeface="+mn-ea"/>
                <a:cs typeface="+mn-cs"/>
              </a:rPr>
              <a:t>Mirai</a:t>
            </a:r>
            <a:r>
              <a:rPr lang="en-US" sz="1200" b="0" i="0" kern="1200" dirty="0" smtClean="0">
                <a:solidFill>
                  <a:schemeClr val="tx1"/>
                </a:solidFill>
                <a:effectLst/>
                <a:latin typeface="Times" pitchFamily="18" charset="0"/>
                <a:ea typeface="+mn-ea"/>
                <a:cs typeface="+mn-cs"/>
              </a:rPr>
              <a:t> here.</a:t>
            </a:r>
          </a:p>
          <a:p>
            <a:r>
              <a:rPr lang="en-US" sz="1200" b="0" i="0" kern="1200" dirty="0" smtClean="0">
                <a:solidFill>
                  <a:schemeClr val="tx1"/>
                </a:solidFill>
                <a:effectLst/>
                <a:latin typeface="Times" pitchFamily="18" charset="0"/>
                <a:ea typeface="+mn-ea"/>
                <a:cs typeface="+mn-cs"/>
              </a:rPr>
              <a:t>Limitation on that technology? First, you need a new vehicle and second, the world needs a new fueling infrastructure in the form of delivering hydrogen to you, cost effectively and (we hope) renewably.</a:t>
            </a:r>
          </a:p>
          <a:p>
            <a:r>
              <a:rPr lang="en-US" sz="1200" b="1" i="0" kern="1200" dirty="0" smtClean="0">
                <a:solidFill>
                  <a:schemeClr val="tx1"/>
                </a:solidFill>
                <a:effectLst/>
                <a:latin typeface="Times" pitchFamily="18" charset="0"/>
                <a:ea typeface="+mn-ea"/>
                <a:cs typeface="+mn-cs"/>
              </a:rPr>
              <a:t>So here’s a breakthrough on the fuel side.</a:t>
            </a:r>
            <a:r>
              <a:rPr lang="en-US" sz="1200" b="0" i="0" kern="1200" dirty="0" smtClean="0">
                <a:solidFill>
                  <a:schemeClr val="tx1"/>
                </a:solidFill>
                <a:effectLst/>
                <a:latin typeface="Times" pitchFamily="18" charset="0"/>
                <a:ea typeface="+mn-ea"/>
                <a:cs typeface="+mn-cs"/>
              </a:rPr>
              <a:t> What about splitting water to make hydrogen in the first place? Now, you might think – here’s a perpetual energy machine, splitting water into hydrogen and oxygen and then recombining it. But in this case, we could be using solar energy to split water — so we are consuming energy to make this reaction work, but we are using free, abundant solar energy. To us, this is the ultimate technology — no land use, no carbon, little net water usage, an all renewable source of energy, a proven vehicle technology that provides range and power.</a:t>
            </a:r>
          </a:p>
          <a:p>
            <a:r>
              <a:rPr lang="en-US" sz="1200" b="1" i="0" kern="1200" dirty="0" smtClean="0">
                <a:solidFill>
                  <a:schemeClr val="tx1"/>
                </a:solidFill>
                <a:effectLst/>
                <a:latin typeface="Times" pitchFamily="18" charset="0"/>
                <a:ea typeface="+mn-ea"/>
                <a:cs typeface="+mn-cs"/>
              </a:rPr>
              <a:t>It really does address just about every societal need. Except one.</a:t>
            </a:r>
            <a:r>
              <a:rPr lang="en-US" sz="1200" b="0" i="0" kern="1200" dirty="0" smtClean="0">
                <a:solidFill>
                  <a:schemeClr val="tx1"/>
                </a:solidFill>
                <a:effectLst/>
                <a:latin typeface="Times" pitchFamily="18" charset="0"/>
                <a:ea typeface="+mn-ea"/>
                <a:cs typeface="+mn-cs"/>
              </a:rPr>
              <a:t> It’s not here yet, and there’s a series of major technological hurdles. As Stanford’s National Accelerator Lab notes:</a:t>
            </a:r>
          </a:p>
          <a:p>
            <a:r>
              <a:rPr lang="en-US" sz="1200" b="0" i="0" kern="1200" dirty="0" smtClean="0">
                <a:solidFill>
                  <a:schemeClr val="tx1"/>
                </a:solidFill>
                <a:effectLst/>
                <a:latin typeface="Times" pitchFamily="18" charset="0"/>
                <a:ea typeface="+mn-ea"/>
                <a:cs typeface="+mn-cs"/>
              </a:rPr>
              <a:t>The bottleneck for the efficiency of electrochemical and </a:t>
            </a:r>
            <a:r>
              <a:rPr lang="en-US" sz="1200" b="0" i="0" kern="1200" dirty="0" err="1" smtClean="0">
                <a:solidFill>
                  <a:schemeClr val="tx1"/>
                </a:solidFill>
                <a:effectLst/>
                <a:latin typeface="Times" pitchFamily="18" charset="0"/>
                <a:ea typeface="+mn-ea"/>
                <a:cs typeface="+mn-cs"/>
              </a:rPr>
              <a:t>photoelectrochemical</a:t>
            </a:r>
            <a:r>
              <a:rPr lang="en-US" sz="1200" b="0" i="0" kern="1200" dirty="0" smtClean="0">
                <a:solidFill>
                  <a:schemeClr val="tx1"/>
                </a:solidFill>
                <a:effectLst/>
                <a:latin typeface="Times" pitchFamily="18" charset="0"/>
                <a:ea typeface="+mn-ea"/>
                <a:cs typeface="+mn-cs"/>
              </a:rPr>
              <a:t> water splitting is the high </a:t>
            </a:r>
            <a:r>
              <a:rPr lang="en-US" sz="1200" b="0" i="0" kern="1200" dirty="0" err="1" smtClean="0">
                <a:solidFill>
                  <a:schemeClr val="tx1"/>
                </a:solidFill>
                <a:effectLst/>
                <a:latin typeface="Times" pitchFamily="18" charset="0"/>
                <a:ea typeface="+mn-ea"/>
                <a:cs typeface="+mn-cs"/>
              </a:rPr>
              <a:t>overpotential</a:t>
            </a:r>
            <a:r>
              <a:rPr lang="en-US" sz="1200" b="0" i="0" kern="1200" dirty="0" smtClean="0">
                <a:solidFill>
                  <a:schemeClr val="tx1"/>
                </a:solidFill>
                <a:effectLst/>
                <a:latin typeface="Times" pitchFamily="18" charset="0"/>
                <a:ea typeface="+mn-ea"/>
                <a:cs typeface="+mn-cs"/>
              </a:rPr>
              <a:t> required for the anodic half-reaction, the oxygen evolution reaction (OER). In contrast to many other catalytic reactions, e.g. in fuel cells, where thorough fundamental understanding of the interactions at the atomic scale that determine catalytic activity and catalyst stability in a corrosive environment has been achieved, such understanding, which could lead to breakthrough discoveries of new materials with significantly enhanced catalytic performance, is still lacking for the OER. – </a:t>
            </a:r>
            <a:r>
              <a:rPr lang="en-US" sz="1200" b="0" i="0" u="none" strike="noStrike" kern="1200" dirty="0" smtClean="0">
                <a:solidFill>
                  <a:schemeClr val="tx1"/>
                </a:solidFill>
                <a:effectLst/>
                <a:latin typeface="Times" pitchFamily="18" charset="0"/>
                <a:ea typeface="+mn-ea"/>
                <a:cs typeface="+mn-cs"/>
                <a:hlinkClick r:id="rId16"/>
              </a:rPr>
              <a:t>See more here</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One Center focused on the opportunities of solar fuels — and which just picked up $75 million for five more years from DOE, is the Joint Center on Advanced Photosynthesis. They note:</a:t>
            </a:r>
          </a:p>
          <a:p>
            <a:r>
              <a:rPr lang="en-US" sz="1200" b="0" i="1" kern="1200" dirty="0" smtClean="0">
                <a:solidFill>
                  <a:schemeClr val="tx1"/>
                </a:solidFill>
                <a:effectLst/>
                <a:latin typeface="Times" pitchFamily="18" charset="0"/>
                <a:ea typeface="+mn-ea"/>
                <a:cs typeface="+mn-cs"/>
              </a:rPr>
              <a:t>We still lack sufficient knowledge to design solar-fuel generation systems with the required efficiency, scalability, and sustainability to be economically viable. JCAP seeks to discover new ways to produce energy-dense fuels, such as hydrogen and carbon-based fuels, using only sunlight, water, and carbon dioxide as inputs.  Artificial photosynthesis, once achieved and scaled up, could be significantly more efficient than biofuel production processes and would not require arable land, agricultural feedstock, or substantial inputs of energy or water.  </a:t>
            </a:r>
            <a:endParaRPr lang="en-US" sz="1200" b="0" i="0" kern="1200" dirty="0" smtClean="0">
              <a:solidFill>
                <a:schemeClr val="tx1"/>
              </a:solidFill>
              <a:effectLst/>
              <a:latin typeface="Times" pitchFamily="18" charset="0"/>
              <a:ea typeface="+mn-ea"/>
              <a:cs typeface="+mn-cs"/>
            </a:endParaRPr>
          </a:p>
          <a:p>
            <a:r>
              <a:rPr lang="en-US" sz="1200" b="1" i="0" kern="1200" dirty="0" smtClean="0">
                <a:solidFill>
                  <a:schemeClr val="tx1"/>
                </a:solidFill>
                <a:effectLst/>
                <a:latin typeface="Times" pitchFamily="18" charset="0"/>
                <a:ea typeface="+mn-ea"/>
                <a:cs typeface="+mn-cs"/>
              </a:rPr>
              <a:t>Bottom line</a:t>
            </a:r>
            <a:r>
              <a:rPr lang="en-US" sz="1200" b="0" i="0" kern="1200" dirty="0" smtClean="0">
                <a:solidFill>
                  <a:schemeClr val="tx1"/>
                </a:solidFill>
                <a:effectLst/>
                <a:latin typeface="Times" pitchFamily="18" charset="0"/>
                <a:ea typeface="+mn-ea"/>
                <a:cs typeface="+mn-cs"/>
              </a:rPr>
              <a:t> – it’s early days, but watch this technology. It’s really a matter of delivering an affordable technology for onboard splitting of water into hydrogen and oxygen as fast as a fuel cell can use the hydrogen. It needs to be fast — because otherwise you need to carry around massive amounts of oxygen (which is 90% of the weight of water) to capture the hydrogen for the fuel cell. And, you need to have a very small net water </a:t>
            </a:r>
            <a:r>
              <a:rPr lang="en-US" sz="1200" b="0" i="0" kern="1200" dirty="0" err="1" smtClean="0">
                <a:solidFill>
                  <a:schemeClr val="tx1"/>
                </a:solidFill>
                <a:effectLst/>
                <a:latin typeface="Times" pitchFamily="18" charset="0"/>
                <a:ea typeface="+mn-ea"/>
                <a:cs typeface="+mn-cs"/>
              </a:rPr>
              <a:t>usgae</a:t>
            </a:r>
            <a:r>
              <a:rPr lang="en-US" sz="1200" b="0" i="0" kern="1200" dirty="0" smtClean="0">
                <a:solidFill>
                  <a:schemeClr val="tx1"/>
                </a:solidFill>
                <a:effectLst/>
                <a:latin typeface="Times" pitchFamily="18" charset="0"/>
                <a:ea typeface="+mn-ea"/>
                <a:cs typeface="+mn-cs"/>
              </a:rPr>
              <a:t>, which means efficient recapture, otherwise you have to stop and refill all the time. The rest of it is FCV technology, which has moved along very nicely.</a:t>
            </a:r>
          </a:p>
          <a:p>
            <a:r>
              <a:rPr lang="en-US" sz="1200" b="0" i="0" kern="1200" dirty="0" smtClean="0">
                <a:solidFill>
                  <a:schemeClr val="tx1"/>
                </a:solidFill>
                <a:effectLst/>
                <a:latin typeface="Times" pitchFamily="18" charset="0"/>
                <a:ea typeface="+mn-ea"/>
                <a:cs typeface="+mn-cs"/>
              </a:rPr>
              <a:t>7. Terpenes as advanced fuels for aviation.</a:t>
            </a:r>
          </a:p>
          <a:p>
            <a:r>
              <a:rPr lang="en-US" sz="1200" b="0" i="0" kern="1200" dirty="0" smtClean="0">
                <a:solidFill>
                  <a:schemeClr val="tx1"/>
                </a:solidFill>
                <a:effectLst/>
                <a:latin typeface="Times" pitchFamily="18" charset="0"/>
                <a:ea typeface="+mn-ea"/>
                <a:cs typeface="+mn-cs"/>
              </a:rPr>
              <a:t>We’ve written quite a bit about the opportunities for high-value, high-density renewable aviation fuels using the terpenes. As a team of researchers from the Naval Air Warfare Center at China Lake and NIST, headed by Dr. Ben Harvey, observed a few months back in a journal article we summarized here:</a:t>
            </a:r>
          </a:p>
          <a:p>
            <a:r>
              <a:rPr lang="en-US" sz="1200" b="0" i="1" kern="1200" dirty="0" smtClean="0">
                <a:solidFill>
                  <a:schemeClr val="tx1"/>
                </a:solidFill>
                <a:effectLst/>
                <a:latin typeface="Times" pitchFamily="18" charset="0"/>
                <a:ea typeface="+mn-ea"/>
                <a:cs typeface="+mn-cs"/>
              </a:rPr>
              <a:t>“Renewable fuels with densities that exceed those of conventional jet fuels by up to 13% can be generated from</a:t>
            </a:r>
            <a:r>
              <a:rPr lang="en-US" sz="1200" b="0" i="0" kern="1200" dirty="0" smtClean="0">
                <a:solidFill>
                  <a:schemeClr val="tx1"/>
                </a:solidFill>
                <a:effectLst/>
                <a:latin typeface="Times" pitchFamily="18" charset="0"/>
                <a:ea typeface="+mn-ea"/>
                <a:cs typeface="+mn-cs"/>
              </a:rPr>
              <a:t> </a:t>
            </a:r>
            <a:r>
              <a:rPr lang="en-US" sz="1200" b="0" i="1" kern="1200" dirty="0" err="1" smtClean="0">
                <a:solidFill>
                  <a:schemeClr val="tx1"/>
                </a:solidFill>
                <a:effectLst/>
                <a:latin typeface="Times" pitchFamily="18" charset="0"/>
                <a:ea typeface="+mn-ea"/>
                <a:cs typeface="+mn-cs"/>
              </a:rPr>
              <a:t>multicyclic</a:t>
            </a:r>
            <a:r>
              <a:rPr lang="en-US" sz="1200" b="0" i="1" kern="1200" dirty="0" smtClean="0">
                <a:solidFill>
                  <a:schemeClr val="tx1"/>
                </a:solidFill>
                <a:effectLst/>
                <a:latin typeface="Times" pitchFamily="18" charset="0"/>
                <a:ea typeface="+mn-ea"/>
                <a:cs typeface="+mn-cs"/>
              </a:rPr>
              <a:t> </a:t>
            </a:r>
            <a:r>
              <a:rPr lang="en-US" sz="1200" b="0" i="1" kern="1200" dirty="0" err="1" smtClean="0">
                <a:solidFill>
                  <a:schemeClr val="tx1"/>
                </a:solidFill>
                <a:effectLst/>
                <a:latin typeface="Times" pitchFamily="18" charset="0"/>
                <a:ea typeface="+mn-ea"/>
                <a:cs typeface="+mn-cs"/>
              </a:rPr>
              <a:t>sesquiterpenes</a:t>
            </a:r>
            <a:r>
              <a:rPr lang="en-US" sz="1200" b="0" i="1" kern="1200" dirty="0" smtClean="0">
                <a:solidFill>
                  <a:schemeClr val="tx1"/>
                </a:solidFill>
                <a:effectLst/>
                <a:latin typeface="Times" pitchFamily="18" charset="0"/>
                <a:ea typeface="+mn-ea"/>
                <a:cs typeface="+mn-cs"/>
              </a:rPr>
              <a:t>. This advance has the potential to improve the range of aircraft, ships, and ground vehicles without altering engine configurations. In addition, as strategies to efficiently convert lignocellulosic biomass into sugars improve and organisms are developed that can utilize these sugar mixtures and convert them to </a:t>
            </a:r>
            <a:r>
              <a:rPr lang="en-US" sz="1200" b="0" i="1" kern="1200" dirty="0" err="1" smtClean="0">
                <a:solidFill>
                  <a:schemeClr val="tx1"/>
                </a:solidFill>
                <a:effectLst/>
                <a:latin typeface="Times" pitchFamily="18" charset="0"/>
                <a:ea typeface="+mn-ea"/>
                <a:cs typeface="+mn-cs"/>
              </a:rPr>
              <a:t>sesquiterpenes</a:t>
            </a:r>
            <a:r>
              <a:rPr lang="en-US" sz="1200" b="0" i="1" kern="1200" dirty="0" smtClean="0">
                <a:solidFill>
                  <a:schemeClr val="tx1"/>
                </a:solidFill>
                <a:effectLst/>
                <a:latin typeface="Times" pitchFamily="18" charset="0"/>
                <a:ea typeface="+mn-ea"/>
                <a:cs typeface="+mn-cs"/>
              </a:rPr>
              <a:t>, these fuels can be produced on a scale that would help supplant significant quantities of petroleum.”</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The latest? </a:t>
            </a:r>
            <a:r>
              <a:rPr lang="en-US" sz="1200" b="0" i="0" kern="1200" dirty="0" err="1" smtClean="0">
                <a:solidFill>
                  <a:schemeClr val="tx1"/>
                </a:solidFill>
                <a:effectLst/>
                <a:latin typeface="Times" pitchFamily="18" charset="0"/>
                <a:ea typeface="+mn-ea"/>
                <a:cs typeface="+mn-cs"/>
              </a:rPr>
              <a:t>Sabinene</a:t>
            </a:r>
            <a:r>
              <a:rPr lang="en-US" sz="1200" b="0" i="0" kern="1200" dirty="0" smtClean="0">
                <a:solidFill>
                  <a:schemeClr val="tx1"/>
                </a:solidFill>
                <a:effectLst/>
                <a:latin typeface="Times" pitchFamily="18" charset="0"/>
                <a:ea typeface="+mn-ea"/>
                <a:cs typeface="+mn-cs"/>
              </a:rPr>
              <a:t> was the subject of a </a:t>
            </a:r>
            <a:r>
              <a:rPr lang="en-US" sz="1200" b="0" i="0" kern="1200" dirty="0" err="1" smtClean="0">
                <a:solidFill>
                  <a:schemeClr val="tx1"/>
                </a:solidFill>
                <a:effectLst/>
                <a:latin typeface="Times" pitchFamily="18" charset="0"/>
                <a:ea typeface="+mn-ea"/>
                <a:cs typeface="+mn-cs"/>
              </a:rPr>
              <a:t>recnt</a:t>
            </a:r>
            <a:r>
              <a:rPr lang="en-US" sz="1200" b="0" i="0" kern="1200" dirty="0" smtClean="0">
                <a:solidFill>
                  <a:schemeClr val="tx1"/>
                </a:solidFill>
                <a:effectLst/>
                <a:latin typeface="Times" pitchFamily="18" charset="0"/>
                <a:ea typeface="+mn-ea"/>
                <a:cs typeface="+mn-cs"/>
              </a:rPr>
              <a:t> study repotted in Microbial Cell </a:t>
            </a:r>
            <a:r>
              <a:rPr lang="en-US" sz="1200" b="0" i="0" kern="1200" dirty="0" err="1" smtClean="0">
                <a:solidFill>
                  <a:schemeClr val="tx1"/>
                </a:solidFill>
                <a:effectLst/>
                <a:latin typeface="Times" pitchFamily="18" charset="0"/>
                <a:ea typeface="+mn-ea"/>
                <a:cs typeface="+mn-cs"/>
              </a:rPr>
              <a:t>Facotories</a:t>
            </a:r>
            <a:r>
              <a:rPr lang="en-US" sz="1200" b="0" i="0" kern="1200" dirty="0" smtClean="0">
                <a:solidFill>
                  <a:schemeClr val="tx1"/>
                </a:solidFill>
                <a:effectLst/>
                <a:latin typeface="Times" pitchFamily="18" charset="0"/>
                <a:ea typeface="+mn-ea"/>
                <a:cs typeface="+mn-cs"/>
              </a:rPr>
              <a:t>. Zhang et all reported:</a:t>
            </a:r>
          </a:p>
          <a:p>
            <a:r>
              <a:rPr lang="en-US" sz="1200" b="0" i="1" kern="1200" dirty="0" smtClean="0">
                <a:solidFill>
                  <a:schemeClr val="tx1"/>
                </a:solidFill>
                <a:effectLst/>
                <a:latin typeface="Times" pitchFamily="18" charset="0"/>
                <a:ea typeface="+mn-ea"/>
                <a:cs typeface="+mn-cs"/>
              </a:rPr>
              <a:t>“In this study,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was significantly produced by assembling a biosynthetic pathway using the </a:t>
            </a:r>
            <a:r>
              <a:rPr lang="en-US" sz="1200" b="0" i="1" kern="1200" dirty="0" err="1" smtClean="0">
                <a:solidFill>
                  <a:schemeClr val="tx1"/>
                </a:solidFill>
                <a:effectLst/>
                <a:latin typeface="Times" pitchFamily="18" charset="0"/>
                <a:ea typeface="+mn-ea"/>
                <a:cs typeface="+mn-cs"/>
              </a:rPr>
              <a:t>methylerythritol</a:t>
            </a:r>
            <a:r>
              <a:rPr lang="en-US" sz="1200" b="0" i="1" kern="1200" dirty="0" smtClean="0">
                <a:solidFill>
                  <a:schemeClr val="tx1"/>
                </a:solidFill>
                <a:effectLst/>
                <a:latin typeface="Times" pitchFamily="18" charset="0"/>
                <a:ea typeface="+mn-ea"/>
                <a:cs typeface="+mn-cs"/>
              </a:rPr>
              <a:t> 4-phosphate (MEP) or heterologous mevalonate (MVA) pathway combining the GPP and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synthase genes in an engineered Escherichia coli strain…This is the first report of microbial synthesis of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using an engineered E. coli strain with the renewable carbon source as feedstock. Therefore, a green and sustainable production strategy has been established for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a:t>
            </a:r>
            <a:endParaRPr lang="en-US" sz="1200" b="0" i="0" kern="1200" dirty="0" smtClean="0">
              <a:solidFill>
                <a:schemeClr val="tx1"/>
              </a:solidFill>
              <a:effectLst/>
              <a:latin typeface="Times" pitchFamily="18" charset="0"/>
              <a:ea typeface="+mn-ea"/>
              <a:cs typeface="+mn-cs"/>
            </a:endParaRPr>
          </a:p>
          <a:p>
            <a:r>
              <a:rPr lang="en-US" sz="1200" b="0" i="0" u="none" strike="noStrike" kern="1200" dirty="0" smtClean="0">
                <a:solidFill>
                  <a:schemeClr val="tx1"/>
                </a:solidFill>
                <a:effectLst/>
                <a:latin typeface="Times" pitchFamily="18" charset="0"/>
                <a:ea typeface="+mn-ea"/>
                <a:cs typeface="+mn-cs"/>
                <a:hlinkClick r:id="rId17"/>
              </a:rPr>
              <a:t>This bit stood out for us</a:t>
            </a:r>
            <a:r>
              <a:rPr lang="en-US" sz="1200" b="0" i="0" kern="1200" dirty="0" smtClean="0">
                <a:solidFill>
                  <a:schemeClr val="tx1"/>
                </a:solidFill>
                <a:effectLst/>
                <a:latin typeface="Times" pitchFamily="18" charset="0"/>
                <a:ea typeface="+mn-ea"/>
                <a:cs typeface="+mn-cs"/>
              </a:rPr>
              <a:t>:</a:t>
            </a:r>
          </a:p>
          <a:p>
            <a:r>
              <a:rPr lang="en-US" sz="1200" b="0" i="1" kern="1200" dirty="0" smtClean="0">
                <a:solidFill>
                  <a:schemeClr val="tx1"/>
                </a:solidFill>
                <a:effectLst/>
                <a:latin typeface="Times" pitchFamily="18" charset="0"/>
                <a:ea typeface="+mn-ea"/>
                <a:cs typeface="+mn-cs"/>
              </a:rPr>
              <a:t>“The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titer of strain HB4 reached 44.74 mg/L after being induced by 0.25 </a:t>
            </a:r>
            <a:r>
              <a:rPr lang="en-US" sz="1200" b="0" i="1" kern="1200" dirty="0" err="1" smtClean="0">
                <a:solidFill>
                  <a:schemeClr val="tx1"/>
                </a:solidFill>
                <a:effectLst/>
                <a:latin typeface="Times" pitchFamily="18" charset="0"/>
                <a:ea typeface="+mn-ea"/>
                <a:cs typeface="+mn-cs"/>
              </a:rPr>
              <a:t>mM</a:t>
            </a:r>
            <a:r>
              <a:rPr lang="en-US" sz="1200" b="0" i="1" kern="1200" dirty="0" smtClean="0">
                <a:solidFill>
                  <a:schemeClr val="tx1"/>
                </a:solidFill>
                <a:effectLst/>
                <a:latin typeface="Times" pitchFamily="18" charset="0"/>
                <a:ea typeface="+mn-ea"/>
                <a:cs typeface="+mn-cs"/>
              </a:rPr>
              <a:t> IPTG for 24 h with glycerol as carbon source and beef powder as nitrogen source (Figure  </a:t>
            </a:r>
            <a:r>
              <a:rPr lang="en-US" sz="1200" b="0" i="1" u="none" strike="noStrike" kern="1200" dirty="0" smtClean="0">
                <a:solidFill>
                  <a:schemeClr val="tx1"/>
                </a:solidFill>
                <a:effectLst/>
                <a:latin typeface="Times" pitchFamily="18" charset="0"/>
                <a:ea typeface="+mn-ea"/>
                <a:cs typeface="+mn-cs"/>
                <a:hlinkClick r:id="rId18"/>
              </a:rPr>
              <a:t>3</a:t>
            </a:r>
            <a:r>
              <a:rPr lang="en-US" sz="1200" b="0" i="1" kern="1200" dirty="0" smtClean="0">
                <a:solidFill>
                  <a:schemeClr val="tx1"/>
                </a:solidFill>
                <a:effectLst/>
                <a:latin typeface="Times" pitchFamily="18" charset="0"/>
                <a:ea typeface="+mn-ea"/>
                <a:cs typeface="+mn-cs"/>
              </a:rPr>
              <a:t>B). The titer was </a:t>
            </a:r>
            <a:r>
              <a:rPr lang="en-US" sz="1200" b="1" i="1" kern="1200" dirty="0" smtClean="0">
                <a:solidFill>
                  <a:schemeClr val="tx1"/>
                </a:solidFill>
                <a:effectLst/>
                <a:latin typeface="Times" pitchFamily="18" charset="0"/>
                <a:ea typeface="+mn-ea"/>
                <a:cs typeface="+mn-cs"/>
              </a:rPr>
              <a:t>about 20-fold higher</a:t>
            </a:r>
            <a:r>
              <a:rPr lang="en-US" sz="1200" b="0" i="1" kern="1200" dirty="0" smtClean="0">
                <a:solidFill>
                  <a:schemeClr val="tx1"/>
                </a:solidFill>
                <a:effectLst/>
                <a:latin typeface="Times" pitchFamily="18" charset="0"/>
                <a:ea typeface="+mn-ea"/>
                <a:cs typeface="+mn-cs"/>
              </a:rPr>
              <a:t> than that of the strain HB3 cultured at the same conditions…These results indicated that the hybrid MVA pathway caused</a:t>
            </a:r>
            <a:r>
              <a:rPr lang="en-US" sz="1200" b="1" i="1" kern="1200" dirty="0" smtClean="0">
                <a:solidFill>
                  <a:schemeClr val="tx1"/>
                </a:solidFill>
                <a:effectLst/>
                <a:latin typeface="Times" pitchFamily="18" charset="0"/>
                <a:ea typeface="+mn-ea"/>
                <a:cs typeface="+mn-cs"/>
              </a:rPr>
              <a:t> a huge increase</a:t>
            </a:r>
            <a:r>
              <a:rPr lang="en-US" sz="1200" b="0" i="1" kern="1200" dirty="0" smtClean="0">
                <a:solidFill>
                  <a:schemeClr val="tx1"/>
                </a:solidFill>
                <a:effectLst/>
                <a:latin typeface="Times" pitchFamily="18" charset="0"/>
                <a:ea typeface="+mn-ea"/>
                <a:cs typeface="+mn-cs"/>
              </a:rPr>
              <a:t> in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production, which was accordant with the production of other terpenes using a hybrid exogenous MVA pathway in engineered E. coli strains.”</a:t>
            </a:r>
            <a:endParaRPr lang="en-US" sz="1200" b="0" i="0" kern="1200" dirty="0" smtClean="0">
              <a:solidFill>
                <a:schemeClr val="tx1"/>
              </a:solidFill>
              <a:effectLst/>
              <a:latin typeface="Times" pitchFamily="18" charset="0"/>
              <a:ea typeface="+mn-ea"/>
              <a:cs typeface="+mn-cs"/>
            </a:endParaRPr>
          </a:p>
          <a:p>
            <a:r>
              <a:rPr lang="en-US" sz="1200" b="1" i="0" kern="1200" dirty="0" smtClean="0">
                <a:solidFill>
                  <a:schemeClr val="tx1"/>
                </a:solidFill>
                <a:effectLst/>
                <a:latin typeface="Times" pitchFamily="18" charset="0"/>
                <a:ea typeface="+mn-ea"/>
                <a:cs typeface="+mn-cs"/>
              </a:rPr>
              <a:t>Another candidate?</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In 2011, we highlighted that JBEI was</a:t>
            </a:r>
            <a:r>
              <a:rPr lang="en-US" sz="1200" b="0" i="0" u="none" strike="noStrike" kern="1200" dirty="0" smtClean="0">
                <a:solidFill>
                  <a:schemeClr val="tx1"/>
                </a:solidFill>
                <a:effectLst/>
                <a:latin typeface="Times" pitchFamily="18" charset="0"/>
                <a:ea typeface="+mn-ea"/>
                <a:cs typeface="+mn-cs"/>
                <a:hlinkClick r:id="rId19"/>
              </a:rPr>
              <a:t> seeking industry </a:t>
            </a:r>
            <a:r>
              <a:rPr lang="en-US" sz="1200" b="0" i="0" u="none" strike="noStrike" kern="1200" dirty="0" err="1" smtClean="0">
                <a:solidFill>
                  <a:schemeClr val="tx1"/>
                </a:solidFill>
                <a:effectLst/>
                <a:latin typeface="Times" pitchFamily="18" charset="0"/>
                <a:ea typeface="+mn-ea"/>
                <a:cs typeface="+mn-cs"/>
                <a:hlinkClick r:id="rId19"/>
              </a:rPr>
              <a:t>partners</a:t>
            </a:r>
            <a:r>
              <a:rPr lang="en-US" sz="1200" b="0" i="0" kern="1200" dirty="0" err="1" smtClean="0">
                <a:solidFill>
                  <a:schemeClr val="tx1"/>
                </a:solidFill>
                <a:effectLst/>
                <a:latin typeface="Times" pitchFamily="18" charset="0"/>
                <a:ea typeface="+mn-ea"/>
                <a:cs typeface="+mn-cs"/>
              </a:rPr>
              <a:t>interested</a:t>
            </a:r>
            <a:r>
              <a:rPr lang="en-US" sz="1200" b="0" i="0" kern="1200" dirty="0" smtClean="0">
                <a:solidFill>
                  <a:schemeClr val="tx1"/>
                </a:solidFill>
                <a:effectLst/>
                <a:latin typeface="Times" pitchFamily="18" charset="0"/>
                <a:ea typeface="+mn-ea"/>
                <a:cs typeface="+mn-cs"/>
              </a:rPr>
              <a:t> in licensing its technologies. In “Alternative Diesel Fuel from Biosynthetic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JBEI researchers had produced a chemical precursor that readily converts to </a:t>
            </a:r>
            <a:r>
              <a:rPr lang="en-US" sz="1200" b="0" i="0" kern="1200" dirty="0" err="1" smtClean="0">
                <a:solidFill>
                  <a:schemeClr val="tx1"/>
                </a:solidFill>
                <a:effectLst/>
                <a:latin typeface="Times" pitchFamily="18" charset="0"/>
                <a:ea typeface="+mn-ea"/>
                <a:cs typeface="+mn-cs"/>
              </a:rPr>
              <a:t>bisabolane</a:t>
            </a:r>
            <a:r>
              <a:rPr lang="en-US" sz="1200" b="0" i="0" kern="1200" dirty="0" smtClean="0">
                <a:solidFill>
                  <a:schemeClr val="tx1"/>
                </a:solidFill>
                <a:effectLst/>
                <a:latin typeface="Times" pitchFamily="18" charset="0"/>
                <a:ea typeface="+mn-ea"/>
                <a:cs typeface="+mn-cs"/>
              </a:rPr>
              <a:t>, a plant-derived hydrocarbon chemically related to turpentine that can deliver comparable performance to standard D2 diesel fuel.</a:t>
            </a:r>
          </a:p>
          <a:p>
            <a:r>
              <a:rPr lang="en-US" sz="1200" b="0" i="0" kern="1200" dirty="0" smtClean="0">
                <a:solidFill>
                  <a:schemeClr val="tx1"/>
                </a:solidFill>
                <a:effectLst/>
                <a:latin typeface="Times" pitchFamily="18" charset="0"/>
                <a:ea typeface="+mn-ea"/>
                <a:cs typeface="+mn-cs"/>
              </a:rPr>
              <a:t>In 2013, we noted that researchers at Lawrence Berkeley National Labs </a:t>
            </a:r>
            <a:r>
              <a:rPr lang="en-US" sz="1200" b="0" i="0" u="none" strike="noStrike" kern="1200" dirty="0" smtClean="0">
                <a:solidFill>
                  <a:schemeClr val="tx1"/>
                </a:solidFill>
                <a:effectLst/>
                <a:latin typeface="Times" pitchFamily="18" charset="0"/>
                <a:ea typeface="+mn-ea"/>
                <a:cs typeface="+mn-cs"/>
                <a:hlinkClick r:id="rId20"/>
              </a:rPr>
              <a:t>developed a new technology that enables</a:t>
            </a:r>
            <a:r>
              <a:rPr lang="en-US" sz="1200" b="0" i="0" kern="1200" dirty="0" smtClean="0">
                <a:solidFill>
                  <a:schemeClr val="tx1"/>
                </a:solidFill>
                <a:effectLst/>
                <a:latin typeface="Times" pitchFamily="18" charset="0"/>
                <a:ea typeface="+mn-ea"/>
                <a:cs typeface="+mn-cs"/>
              </a:rPr>
              <a:t> the engineering of host microorganisms suitable for biofuel processing using ionic liquid pretreatment. Laboratory tests indicated that an engineered strain of E. coli carrying the IL-tolerance genes was able to grow and produce the fuel precursor,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in the presence of 4% 1-ethyl-3-methylimidazolium chloride.</a:t>
            </a:r>
          </a:p>
          <a:p>
            <a:r>
              <a:rPr lang="en-US" sz="1200" b="0" i="0" kern="1200" dirty="0" smtClean="0">
                <a:solidFill>
                  <a:schemeClr val="tx1"/>
                </a:solidFill>
                <a:effectLst/>
                <a:latin typeface="Times" pitchFamily="18" charset="0"/>
                <a:ea typeface="+mn-ea"/>
                <a:cs typeface="+mn-cs"/>
              </a:rPr>
              <a:t>And last year, JBEI reported that mapping “ the terpene biosynthetic pathway in a model </a:t>
            </a:r>
            <a:r>
              <a:rPr lang="en-US" sz="1200" b="0" i="0" kern="1200" dirty="0" err="1" smtClean="0">
                <a:solidFill>
                  <a:schemeClr val="tx1"/>
                </a:solidFill>
                <a:effectLst/>
                <a:latin typeface="Times" pitchFamily="18" charset="0"/>
                <a:ea typeface="+mn-ea"/>
                <a:cs typeface="+mn-cs"/>
              </a:rPr>
              <a:t>actinobacterium</a:t>
            </a:r>
            <a:r>
              <a:rPr lang="en-US" sz="1200" b="0" i="0" kern="1200" dirty="0" smtClean="0">
                <a:solidFill>
                  <a:schemeClr val="tx1"/>
                </a:solidFill>
                <a:effectLst/>
                <a:latin typeface="Times" pitchFamily="18" charset="0"/>
                <a:ea typeface="+mn-ea"/>
                <a:cs typeface="+mn-cs"/>
              </a:rPr>
              <a:t>, </a:t>
            </a:r>
            <a:r>
              <a:rPr lang="en-US" sz="1200" b="0" i="1" kern="1200" dirty="0" smtClean="0">
                <a:solidFill>
                  <a:schemeClr val="tx1"/>
                </a:solidFill>
                <a:effectLst/>
                <a:latin typeface="Times" pitchFamily="18" charset="0"/>
                <a:ea typeface="+mn-ea"/>
                <a:cs typeface="+mn-cs"/>
              </a:rPr>
              <a:t>Streptomyces </a:t>
            </a:r>
            <a:r>
              <a:rPr lang="en-US" sz="1200" b="0" i="1" kern="1200" dirty="0" err="1" smtClean="0">
                <a:solidFill>
                  <a:schemeClr val="tx1"/>
                </a:solidFill>
                <a:effectLst/>
                <a:latin typeface="Times" pitchFamily="18" charset="0"/>
                <a:ea typeface="+mn-ea"/>
                <a:cs typeface="+mn-cs"/>
              </a:rPr>
              <a:t>venezuelae</a:t>
            </a:r>
            <a:r>
              <a:rPr lang="en-US" sz="1200" b="0" i="0" kern="1200" dirty="0" smtClean="0">
                <a:solidFill>
                  <a:schemeClr val="tx1"/>
                </a:solidFill>
                <a:effectLst/>
                <a:latin typeface="Times" pitchFamily="18" charset="0"/>
                <a:ea typeface="+mn-ea"/>
                <a:cs typeface="+mn-cs"/>
              </a:rPr>
              <a:t>, and further alter secondary metabolism to afford the advanced biofuel precursor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Leveraging information gained from study of the native isoprenoid pathway, we were able to increase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titer nearly 5-fold over the base production strain, more than 2 orders of magnitude greater than the combined terpene yield in the wild-type host. We also explored production on carbon sources of varying complexity to, notably, define this host as one able to perform consolidated bioprocessing.”</a:t>
            </a:r>
          </a:p>
          <a:p>
            <a:r>
              <a:rPr lang="en-US" sz="1200" b="0" i="0" u="none" strike="noStrike" kern="1200" dirty="0" smtClean="0">
                <a:solidFill>
                  <a:schemeClr val="tx1"/>
                </a:solidFill>
                <a:effectLst/>
                <a:latin typeface="Times" pitchFamily="18" charset="0"/>
                <a:ea typeface="+mn-ea"/>
                <a:cs typeface="+mn-cs"/>
                <a:hlinkClick r:id="rId21"/>
              </a:rPr>
              <a:t>More on the story, here.</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8. Promising molecules for diesel fuels</a:t>
            </a:r>
          </a:p>
          <a:p>
            <a:r>
              <a:rPr lang="en-US" sz="1200" b="0" i="0" kern="1200" dirty="0" smtClean="0">
                <a:solidFill>
                  <a:schemeClr val="tx1"/>
                </a:solidFill>
                <a:effectLst/>
                <a:latin typeface="Times" pitchFamily="18" charset="0"/>
                <a:ea typeface="+mn-ea"/>
                <a:cs typeface="+mn-cs"/>
              </a:rPr>
              <a:t>What’s up on the diesel side? One of the most interesting developments this year has been work at JBEI on methyl ketones. A team of researchers led by </a:t>
            </a:r>
            <a:r>
              <a:rPr lang="en-US" sz="1200" b="0" i="0" kern="1200" dirty="0" err="1" smtClean="0">
                <a:solidFill>
                  <a:schemeClr val="tx1"/>
                </a:solidFill>
                <a:effectLst/>
                <a:latin typeface="Times" pitchFamily="18" charset="0"/>
                <a:ea typeface="+mn-ea"/>
                <a:cs typeface="+mn-cs"/>
              </a:rPr>
              <a:t>Herry</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Beller</a:t>
            </a:r>
            <a:r>
              <a:rPr lang="en-US" sz="1200" b="0" i="0" kern="1200" dirty="0" smtClean="0">
                <a:solidFill>
                  <a:schemeClr val="tx1"/>
                </a:solidFill>
                <a:effectLst/>
                <a:latin typeface="Times" pitchFamily="18" charset="0"/>
                <a:ea typeface="+mn-ea"/>
                <a:cs typeface="+mn-cs"/>
              </a:rPr>
              <a:t> reported a 160-fold increase in  E.coli’s methyl ketone production rate — to 40% of theoretical.</a:t>
            </a:r>
          </a:p>
          <a:p>
            <a:r>
              <a:rPr lang="en-US" sz="1200" b="0" i="0" u="none" strike="noStrike" kern="1200" dirty="0" smtClean="0">
                <a:solidFill>
                  <a:schemeClr val="tx1"/>
                </a:solidFill>
                <a:effectLst/>
                <a:latin typeface="Times" pitchFamily="18" charset="0"/>
                <a:ea typeface="+mn-ea"/>
                <a:cs typeface="+mn-cs"/>
                <a:hlinkClick r:id="rId22"/>
              </a:rPr>
              <a:t>Read more here. </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Geller added:</a:t>
            </a:r>
          </a:p>
          <a:p>
            <a:r>
              <a:rPr lang="en-US" sz="1200" b="0" i="0" kern="1200" dirty="0" smtClean="0">
                <a:solidFill>
                  <a:schemeClr val="tx1"/>
                </a:solidFill>
                <a:effectLst/>
                <a:latin typeface="Times" pitchFamily="18" charset="0"/>
                <a:ea typeface="+mn-ea"/>
                <a:cs typeface="+mn-cs"/>
              </a:rPr>
              <a:t>“We’re encouraged that we could make such a large improvement in </a:t>
            </a:r>
            <a:r>
              <a:rPr lang="en-US" sz="1200" b="0" i="0" u="none" strike="noStrike" kern="1200" dirty="0" smtClean="0">
                <a:solidFill>
                  <a:schemeClr val="tx1"/>
                </a:solidFill>
                <a:effectLst/>
                <a:latin typeface="Times" pitchFamily="18" charset="0"/>
                <a:ea typeface="+mn-ea"/>
                <a:cs typeface="+mn-cs"/>
                <a:hlinkClick r:id="rId23"/>
              </a:rPr>
              <a:t>methyl</a:t>
            </a:r>
            <a:r>
              <a:rPr lang="en-US" sz="1200" b="0" i="0" kern="1200" dirty="0" smtClean="0">
                <a:solidFill>
                  <a:schemeClr val="tx1"/>
                </a:solidFill>
                <a:effectLst/>
                <a:latin typeface="Times" pitchFamily="18" charset="0"/>
                <a:ea typeface="+mn-ea"/>
                <a:cs typeface="+mn-cs"/>
              </a:rPr>
              <a:t> ketone production with a relatively small number of genetic modifications,” says Harry </a:t>
            </a:r>
            <a:r>
              <a:rPr lang="en-US" sz="1200" b="0" i="0" kern="1200" dirty="0" err="1" smtClean="0">
                <a:solidFill>
                  <a:schemeClr val="tx1"/>
                </a:solidFill>
                <a:effectLst/>
                <a:latin typeface="Times" pitchFamily="18" charset="0"/>
                <a:ea typeface="+mn-ea"/>
                <a:cs typeface="+mn-cs"/>
              </a:rPr>
              <a:t>Beller</a:t>
            </a:r>
            <a:r>
              <a:rPr lang="en-US" sz="1200" b="0" i="0" kern="1200" dirty="0" smtClean="0">
                <a:solidFill>
                  <a:schemeClr val="tx1"/>
                </a:solidFill>
                <a:effectLst/>
                <a:latin typeface="Times" pitchFamily="18" charset="0"/>
                <a:ea typeface="+mn-ea"/>
                <a:cs typeface="+mn-cs"/>
              </a:rPr>
              <a:t>, a JBEI microbiologist who led this study. “We believe we can further improve production using the knowledge gained from in vitro studies of our novel metabolic pathway.”</a:t>
            </a:r>
          </a:p>
          <a:p>
            <a:r>
              <a:rPr lang="en-US" sz="1200" b="0" i="0" kern="1200" dirty="0" smtClean="0">
                <a:solidFill>
                  <a:schemeClr val="tx1"/>
                </a:solidFill>
                <a:effectLst/>
                <a:latin typeface="Times" pitchFamily="18" charset="0"/>
                <a:ea typeface="+mn-ea"/>
                <a:cs typeface="+mn-cs"/>
              </a:rPr>
              <a:t>“In our original effort, for methyl ketone production we made two major modifications to </a:t>
            </a:r>
            <a:r>
              <a:rPr lang="en-US" sz="1200" b="0" i="1" kern="1200" dirty="0" smtClean="0">
                <a:solidFill>
                  <a:schemeClr val="tx1"/>
                </a:solidFill>
                <a:effectLst/>
                <a:latin typeface="Times" pitchFamily="18" charset="0"/>
                <a:ea typeface="+mn-ea"/>
                <a:cs typeface="+mn-cs"/>
              </a:rPr>
              <a:t>E. coli</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Beller</a:t>
            </a:r>
            <a:r>
              <a:rPr lang="en-US" sz="1200" b="0" i="0" kern="1200" dirty="0" smtClean="0">
                <a:solidFill>
                  <a:schemeClr val="tx1"/>
                </a:solidFill>
                <a:effectLst/>
                <a:latin typeface="Times" pitchFamily="18" charset="0"/>
                <a:ea typeface="+mn-ea"/>
                <a:cs typeface="+mn-cs"/>
              </a:rPr>
              <a:t> says. “First we modified specific steps in beta-oxidation, the metabolic pathway that </a:t>
            </a:r>
            <a:r>
              <a:rPr lang="en-US" sz="1200" b="0" i="1" kern="1200" dirty="0" smtClean="0">
                <a:solidFill>
                  <a:schemeClr val="tx1"/>
                </a:solidFill>
                <a:effectLst/>
                <a:latin typeface="Times" pitchFamily="18" charset="0"/>
                <a:ea typeface="+mn-ea"/>
                <a:cs typeface="+mn-cs"/>
              </a:rPr>
              <a:t>E. coli</a:t>
            </a:r>
            <a:r>
              <a:rPr lang="en-US" sz="1200" b="0" i="0" kern="1200" dirty="0" smtClean="0">
                <a:solidFill>
                  <a:schemeClr val="tx1"/>
                </a:solidFill>
                <a:effectLst/>
                <a:latin typeface="Times" pitchFamily="18" charset="0"/>
                <a:ea typeface="+mn-ea"/>
                <a:cs typeface="+mn-cs"/>
              </a:rPr>
              <a:t> uses to break down fatty acids, and then we increased the expression of a native </a:t>
            </a:r>
            <a:r>
              <a:rPr lang="en-US" sz="1200" b="0" i="1" kern="1200" dirty="0" smtClean="0">
                <a:solidFill>
                  <a:schemeClr val="tx1"/>
                </a:solidFill>
                <a:effectLst/>
                <a:latin typeface="Times" pitchFamily="18" charset="0"/>
                <a:ea typeface="+mn-ea"/>
                <a:cs typeface="+mn-cs"/>
              </a:rPr>
              <a:t>E. coli</a:t>
            </a:r>
            <a:r>
              <a:rPr lang="en-US" sz="1200" b="0" i="0" kern="1200" dirty="0" smtClean="0">
                <a:solidFill>
                  <a:schemeClr val="tx1"/>
                </a:solidFill>
                <a:effectLst/>
                <a:latin typeface="Times" pitchFamily="18" charset="0"/>
                <a:ea typeface="+mn-ea"/>
                <a:cs typeface="+mn-cs"/>
              </a:rPr>
              <a:t> enzyme called </a:t>
            </a:r>
            <a:r>
              <a:rPr lang="en-US" sz="1200" b="0" i="0" kern="1200" dirty="0" err="1" smtClean="0">
                <a:solidFill>
                  <a:schemeClr val="tx1"/>
                </a:solidFill>
                <a:effectLst/>
                <a:latin typeface="Times" pitchFamily="18" charset="0"/>
                <a:ea typeface="+mn-ea"/>
                <a:cs typeface="+mn-cs"/>
              </a:rPr>
              <a:t>FadM</a:t>
            </a:r>
            <a:r>
              <a:rPr lang="en-US" sz="1200" b="0" i="0" kern="1200" dirty="0" smtClean="0">
                <a:solidFill>
                  <a:schemeClr val="tx1"/>
                </a:solidFill>
                <a:effectLst/>
                <a:latin typeface="Times" pitchFamily="18" charset="0"/>
                <a:ea typeface="+mn-ea"/>
                <a:cs typeface="+mn-cs"/>
              </a:rPr>
              <a:t>. These two modifications combined to greatly enhance the production of methyl ketones.”</a:t>
            </a:r>
          </a:p>
          <a:p>
            <a:r>
              <a:rPr lang="en-US" sz="1200" b="0" i="0" kern="1200" dirty="0" smtClean="0">
                <a:solidFill>
                  <a:schemeClr val="tx1"/>
                </a:solidFill>
                <a:effectLst/>
                <a:latin typeface="Times" pitchFamily="18" charset="0"/>
                <a:ea typeface="+mn-ea"/>
                <a:cs typeface="+mn-cs"/>
              </a:rPr>
              <a:t>“Although the improved production is still not at a commercial level in the biofuel market, it is near a commercial level for use in flavor and fragrances, where certain methyl ketones are much more highly valued than they would be in the biofuel market. It may be possible for a company to sell a small percentage of methyl ketones in the flavor and fragrance market and use the profits to enhance the economic viability of the production of methyl ketones as biofuels.”</a:t>
            </a:r>
          </a:p>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78</a:t>
            </a:fld>
            <a:endParaRPr lang="en-US"/>
          </a:p>
        </p:txBody>
      </p:sp>
    </p:spTree>
    <p:extLst>
      <p:ext uri="{BB962C8B-B14F-4D97-AF65-F5344CB8AC3E}">
        <p14:creationId xmlns:p14="http://schemas.microsoft.com/office/powerpoint/2010/main" val="1155008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r>
              <a:rPr lang="ru-RU" dirty="0" smtClean="0"/>
              <a:t>Рибулозо</a:t>
            </a:r>
            <a:r>
              <a:rPr lang="en-US" dirty="0" smtClean="0"/>
              <a:t>-</a:t>
            </a:r>
            <a:r>
              <a:rPr lang="ru-RU" dirty="0" smtClean="0"/>
              <a:t>бисфосфаткарбоксилаза (Рибулозобисфосфаткарбоксилаза/оксигеназа, рибулёзобифосфаткарбоксилаза/оксигеназа, англ. Ribulose-1,5-bisphosphate carboxylase/oxygenase, RuBisCO) — фермент (КФ 4.1.1.39), катализирующий присоединение углекислого газа к рибулозо-1,5-бифосфату на первой стадии цикла Кальвина, а также реакцию окисления рибулозобифосфата на первой стадии процесса фотодыхания. Является одним из важнейших ферментов в природе, поскольку играет центральную роль в основном механизме поступления неорганического углерода в биологический круговорот. Рибулозобисфосфаткарбоксилаза является основным ферментом листьев растений и поэтому считается наиболее распространённым ферментом на Земле.[1]</a:t>
            </a:r>
          </a:p>
          <a:p>
            <a:endParaRPr lang="ru-RU" dirty="0" smtClean="0"/>
          </a:p>
          <a:p>
            <a:r>
              <a:rPr lang="en-US" sz="1200" b="1"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are an emerging class of carbon-neutral drop-in replacement fuels that are made by storing electrical energy from renewable sources in the chemical bonds of liquid or gas fuels.</a:t>
            </a:r>
            <a:endParaRPr lang="ru-RU" sz="1200" b="0" i="0" kern="1200" dirty="0" smtClean="0">
              <a:solidFill>
                <a:schemeClr val="tx1"/>
              </a:solidFill>
              <a:effectLst/>
              <a:latin typeface="Times" pitchFamily="18" charset="0"/>
              <a:ea typeface="+mn-ea"/>
              <a:cs typeface="+mn-cs"/>
            </a:endParaRPr>
          </a:p>
          <a:p>
            <a:r>
              <a:rPr lang="en-US" sz="1200" b="1" i="0" kern="1200" dirty="0" smtClean="0">
                <a:solidFill>
                  <a:schemeClr val="tx1"/>
                </a:solidFill>
                <a:effectLst/>
                <a:latin typeface="Times" pitchFamily="18" charset="0"/>
                <a:ea typeface="+mn-ea"/>
                <a:cs typeface="+mn-cs"/>
              </a:rPr>
              <a:t>Program Description: </a:t>
            </a:r>
          </a:p>
          <a:p>
            <a:r>
              <a:rPr lang="en-US" sz="1200" b="0" i="0" kern="1200" dirty="0" smtClean="0">
                <a:solidFill>
                  <a:schemeClr val="tx1"/>
                </a:solidFill>
                <a:effectLst/>
                <a:latin typeface="Times" pitchFamily="18" charset="0"/>
                <a:ea typeface="+mn-ea"/>
                <a:cs typeface="+mn-cs"/>
              </a:rPr>
              <a:t>ARPA-E's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program is using microorganisms to create liquid transportation fuels in a new and different way that could be up to 10 times more energy efficient than current biofuel production methods. ARPA-E is the only U.S. government agency currently funding research on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a:t>
            </a:r>
          </a:p>
          <a:p>
            <a:r>
              <a:rPr lang="en-US" sz="1200" b="1" i="0" kern="1200" dirty="0" smtClean="0">
                <a:solidFill>
                  <a:schemeClr val="tx1"/>
                </a:solidFill>
                <a:effectLst/>
                <a:latin typeface="Times" pitchFamily="18" charset="0"/>
                <a:ea typeface="+mn-ea"/>
                <a:cs typeface="+mn-cs"/>
              </a:rPr>
              <a:t>Innovation Need: </a:t>
            </a:r>
          </a:p>
          <a:p>
            <a:r>
              <a:rPr lang="en-US" sz="1200" b="0" i="0" kern="1200" dirty="0" smtClean="0">
                <a:solidFill>
                  <a:schemeClr val="tx1"/>
                </a:solidFill>
                <a:effectLst/>
                <a:latin typeface="Times" pitchFamily="18" charset="0"/>
                <a:ea typeface="+mn-ea"/>
                <a:cs typeface="+mn-cs"/>
              </a:rPr>
              <a:t>Most biofuels are produced from plant material that is created through photosynthesis, a process that converts solar energy into stored chemical energy in plants. However, photosynthesis is an inefficient process, and the energy stored in plant material requires significant processing to produce biofuels. Current biofuel production methods are also intensive and require additional resources, such as water, fertilizer, and large areas of land to grow crops.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bypass photosynthesis altogether by utilizing microorganisms that are self-reliant and don't need solar energy to grow or produce biofuels. These microorganisms can directly use energy from electricity and chemical compounds like hydrogen to produce liquid fuels from carbon dioxide (CO2). Because these microorganisms can directly use these energy sources, the overall efficiency of the fuel-creation process is higher than current biofuel production methods that rely on the more passive photosynthesis process. Scientists can also genetically modify the microorganisms to further improve the efficiency of energy conversion to liquid fuels. And, because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don't use photosynthesis, they don't require the prime agricultural land or water resources of current biofuels.</a:t>
            </a:r>
          </a:p>
          <a:p>
            <a:endParaRPr lang="ru-RU" dirty="0" smtClean="0"/>
          </a:p>
          <a:p>
            <a:r>
              <a:rPr lang="en-US" sz="1200" b="0" i="0" u="none" strike="noStrike" kern="1200" dirty="0" smtClean="0">
                <a:solidFill>
                  <a:schemeClr val="tx1"/>
                </a:solidFill>
                <a:effectLst/>
                <a:latin typeface="Times" pitchFamily="18" charset="0"/>
                <a:ea typeface="+mn-ea"/>
                <a:cs typeface="+mn-cs"/>
                <a:hlinkClick r:id="rId3" tooltip="Permanent Link to 8 Hot Targets in Advanced Bioeconomy R&amp;D"/>
              </a:rPr>
              <a:t>8 Hot Targets in Advanced Bioeconomy R&amp;D</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May 27, 2015 | </a:t>
            </a:r>
            <a:r>
              <a:rPr lang="en-US" sz="1200" b="0" i="0" u="none" strike="noStrike" kern="1200" dirty="0" smtClean="0">
                <a:solidFill>
                  <a:schemeClr val="tx1"/>
                </a:solidFill>
                <a:effectLst/>
                <a:latin typeface="Times" pitchFamily="18" charset="0"/>
                <a:ea typeface="+mn-ea"/>
                <a:cs typeface="+mn-cs"/>
                <a:hlinkClick r:id="rId4" tooltip="Posts by Jim Lane"/>
              </a:rPr>
              <a:t>Jim Lane</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15</a:t>
            </a:r>
            <a:r>
              <a:rPr lang="en-US" sz="1200" b="1" i="0" kern="1200" dirty="0" smtClean="0">
                <a:solidFill>
                  <a:schemeClr val="tx1"/>
                </a:solidFill>
                <a:effectLst/>
                <a:latin typeface="Times" pitchFamily="18" charset="0"/>
                <a:ea typeface="+mn-ea"/>
                <a:cs typeface="+mn-cs"/>
              </a:rPr>
              <a:t>Tweet</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46</a:t>
            </a:r>
            <a:r>
              <a:rPr lang="en-US" sz="1200" b="1" i="0" kern="1200" dirty="0" smtClean="0">
                <a:solidFill>
                  <a:schemeClr val="tx1"/>
                </a:solidFill>
                <a:effectLst/>
                <a:latin typeface="Times" pitchFamily="18" charset="0"/>
                <a:ea typeface="+mn-ea"/>
                <a:cs typeface="+mn-cs"/>
              </a:rPr>
              <a:t>Share</a:t>
            </a:r>
            <a:endParaRPr lang="en-US" sz="1200" b="0" i="0" kern="1200" dirty="0" smtClean="0">
              <a:solidFill>
                <a:schemeClr val="tx1"/>
              </a:solidFill>
              <a:effectLst/>
              <a:latin typeface="Times" pitchFamily="18" charset="0"/>
              <a:ea typeface="+mn-ea"/>
              <a:cs typeface="+mn-cs"/>
            </a:endParaRPr>
          </a:p>
          <a:p>
            <a:r>
              <a:rPr lang="en-US" sz="1200" b="1" i="0" kern="1200" dirty="0" smtClean="0">
                <a:solidFill>
                  <a:schemeClr val="tx1"/>
                </a:solidFill>
                <a:effectLst/>
                <a:latin typeface="Times" pitchFamily="18" charset="0"/>
                <a:ea typeface="+mn-ea"/>
                <a:cs typeface="+mn-cs"/>
              </a:rPr>
              <a:t>Mail</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89</a:t>
            </a:r>
            <a:r>
              <a:rPr lang="en-US" sz="1200" b="1" i="0" kern="1200" dirty="0" smtClean="0">
                <a:solidFill>
                  <a:schemeClr val="tx1"/>
                </a:solidFill>
                <a:effectLst/>
                <a:latin typeface="Times" pitchFamily="18" charset="0"/>
                <a:ea typeface="+mn-ea"/>
                <a:cs typeface="+mn-cs"/>
              </a:rPr>
              <a:t>Share</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Fuels, chemicals, pathways, and microbes that could shake it all up</a:t>
            </a:r>
          </a:p>
          <a:p>
            <a:r>
              <a:rPr lang="en-US" sz="1200" b="0" i="0" kern="1200" dirty="0" smtClean="0">
                <a:solidFill>
                  <a:schemeClr val="tx1"/>
                </a:solidFill>
                <a:effectLst/>
                <a:latin typeface="Times" pitchFamily="18" charset="0"/>
                <a:ea typeface="+mn-ea"/>
                <a:cs typeface="+mn-cs"/>
              </a:rPr>
              <a:t>This week, we’ll be visiting with the Lords of Biofuels Creation at the annual retreat of the Joint </a:t>
            </a:r>
            <a:r>
              <a:rPr lang="en-US" sz="1200" b="0" i="0" kern="1200" dirty="0" err="1" smtClean="0">
                <a:solidFill>
                  <a:schemeClr val="tx1"/>
                </a:solidFill>
                <a:effectLst/>
                <a:latin typeface="Times" pitchFamily="18" charset="0"/>
                <a:ea typeface="+mn-ea"/>
                <a:cs typeface="+mn-cs"/>
              </a:rPr>
              <a:t>BioEnergy</a:t>
            </a:r>
            <a:r>
              <a:rPr lang="en-US" sz="1200" b="0" i="0" kern="1200" dirty="0" smtClean="0">
                <a:solidFill>
                  <a:schemeClr val="tx1"/>
                </a:solidFill>
                <a:effectLst/>
                <a:latin typeface="Times" pitchFamily="18" charset="0"/>
                <a:ea typeface="+mn-ea"/>
                <a:cs typeface="+mn-cs"/>
              </a:rPr>
              <a:t> Institute in California, which have issued an NDA the length of a Bible as a condition of admission. So we are skeptical we will be able to report in detail on the latest from Silicon Valley, so in the meanwhile, here are 8 Hot Targets that we can point to that could be game-changers in the world of making fuels, chemicals and biomaterials from pleasant alternatives to petroleum.</a:t>
            </a:r>
          </a:p>
          <a:p>
            <a:r>
              <a:rPr lang="en-US" sz="1200" b="0" i="0" kern="1200" dirty="0" smtClean="0">
                <a:solidFill>
                  <a:schemeClr val="tx1"/>
                </a:solidFill>
                <a:effectLst/>
                <a:latin typeface="Times" pitchFamily="18" charset="0"/>
                <a:ea typeface="+mn-ea"/>
                <a:cs typeface="+mn-cs"/>
              </a:rPr>
              <a:t>The one you’ll note that is missing is the opportunities in depolymerizing lignin. We are hopeful to include significant progress on that front in a future update.</a:t>
            </a:r>
          </a:p>
          <a:p>
            <a:r>
              <a:rPr lang="en-US" sz="1200" b="0" i="0" kern="1200" dirty="0" smtClean="0">
                <a:solidFill>
                  <a:schemeClr val="tx1"/>
                </a:solidFill>
                <a:effectLst/>
                <a:latin typeface="Times" pitchFamily="18" charset="0"/>
                <a:ea typeface="+mn-ea"/>
                <a:cs typeface="+mn-cs"/>
              </a:rPr>
              <a:t>1. </a:t>
            </a:r>
            <a:r>
              <a:rPr lang="en-US" sz="1200" b="0" i="0" kern="1200" dirty="0" err="1" smtClean="0">
                <a:solidFill>
                  <a:schemeClr val="tx1"/>
                </a:solidFill>
                <a:effectLst/>
                <a:latin typeface="Times" pitchFamily="18" charset="0"/>
                <a:ea typeface="+mn-ea"/>
                <a:cs typeface="+mn-cs"/>
              </a:rPr>
              <a:t>Nanocellulose</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It’s been around for a long time, but the science has advanced quite a bit in the past 18 months. We may be on the verge of a commercial breakthrough in these materials, which have “great potential as a strength enhancer in paper, as additives in composites, in emulsions, as oxygen barriers for food packaging and in biomedical devices.</a:t>
            </a:r>
          </a:p>
          <a:p>
            <a:r>
              <a:rPr lang="en-US" sz="1200" b="0" i="0" kern="1200" dirty="0" smtClean="0">
                <a:solidFill>
                  <a:schemeClr val="tx1"/>
                </a:solidFill>
                <a:effectLst/>
                <a:latin typeface="Times" pitchFamily="18" charset="0"/>
                <a:ea typeface="+mn-ea"/>
                <a:cs typeface="+mn-cs"/>
              </a:rPr>
              <a:t>It’s been described as “the Next World-Changing </a:t>
            </a:r>
            <a:r>
              <a:rPr lang="en-US" sz="1200" b="0" i="0" kern="1200" dirty="0" err="1" smtClean="0">
                <a:solidFill>
                  <a:schemeClr val="tx1"/>
                </a:solidFill>
                <a:effectLst/>
                <a:latin typeface="Times" pitchFamily="18" charset="0"/>
                <a:ea typeface="+mn-ea"/>
                <a:cs typeface="+mn-cs"/>
              </a:rPr>
              <a:t>Supermaterial</a:t>
            </a:r>
            <a:r>
              <a:rPr lang="en-US" sz="1200" b="0" i="0" kern="1200" dirty="0" smtClean="0">
                <a:solidFill>
                  <a:schemeClr val="tx1"/>
                </a:solidFill>
                <a:effectLst/>
                <a:latin typeface="Times" pitchFamily="18" charset="0"/>
                <a:ea typeface="+mn-ea"/>
                <a:cs typeface="+mn-cs"/>
              </a:rPr>
              <a:t>” in a Gizmodo piece that warned “Watch out, graphene” and described it as the “</a:t>
            </a:r>
            <a:r>
              <a:rPr lang="en-US" sz="1200" b="0" i="0" kern="1200" dirty="0" err="1" smtClean="0">
                <a:solidFill>
                  <a:schemeClr val="tx1"/>
                </a:solidFill>
                <a:effectLst/>
                <a:latin typeface="Times" pitchFamily="18" charset="0"/>
                <a:ea typeface="+mn-ea"/>
                <a:cs typeface="+mn-cs"/>
              </a:rPr>
              <a:t>kevlar</a:t>
            </a:r>
            <a:r>
              <a:rPr lang="en-US" sz="1200" b="0" i="0" kern="1200" dirty="0" smtClean="0">
                <a:solidFill>
                  <a:schemeClr val="tx1"/>
                </a:solidFill>
                <a:effectLst/>
                <a:latin typeface="Times" pitchFamily="18" charset="0"/>
                <a:ea typeface="+mn-ea"/>
                <a:cs typeface="+mn-cs"/>
              </a:rPr>
              <a:t>-strength, super-light, greenhouse gas-eating nanomaterial of the future.”</a:t>
            </a:r>
          </a:p>
          <a:p>
            <a:r>
              <a:rPr lang="en-US" sz="1200" b="0" i="0" kern="1200" dirty="0" smtClean="0">
                <a:solidFill>
                  <a:schemeClr val="tx1"/>
                </a:solidFill>
                <a:effectLst/>
                <a:latin typeface="Times" pitchFamily="18" charset="0"/>
                <a:ea typeface="+mn-ea"/>
                <a:cs typeface="+mn-cs"/>
              </a:rPr>
              <a:t>As a team led by UT’s Malcolm Brown </a:t>
            </a:r>
            <a:r>
              <a:rPr lang="en-US" sz="1200" b="0" i="0" u="none" strike="noStrike" kern="1200" dirty="0" smtClean="0">
                <a:solidFill>
                  <a:schemeClr val="tx1"/>
                </a:solidFill>
                <a:effectLst/>
                <a:latin typeface="Times" pitchFamily="18" charset="0"/>
                <a:ea typeface="+mn-ea"/>
                <a:cs typeface="+mn-cs"/>
                <a:hlinkClick r:id="rId5"/>
              </a:rPr>
              <a:t>reported last year</a:t>
            </a:r>
            <a:r>
              <a:rPr lang="en-US" sz="1200" b="0" i="0" kern="1200" dirty="0" smtClean="0">
                <a:solidFill>
                  <a:schemeClr val="tx1"/>
                </a:solidFill>
                <a:effectLst/>
                <a:latin typeface="Times" pitchFamily="18" charset="0"/>
                <a:ea typeface="+mn-ea"/>
                <a:cs typeface="+mn-cs"/>
              </a:rPr>
              <a:t>: </a:t>
            </a:r>
            <a:r>
              <a:rPr lang="en-US" sz="1200" b="0" i="1" kern="1200" dirty="0" smtClean="0">
                <a:solidFill>
                  <a:schemeClr val="tx1"/>
                </a:solidFill>
                <a:effectLst/>
                <a:latin typeface="Times" pitchFamily="18" charset="0"/>
                <a:ea typeface="+mn-ea"/>
                <a:cs typeface="+mn-cs"/>
              </a:rPr>
              <a:t>“</a:t>
            </a:r>
            <a:r>
              <a:rPr lang="en-US" sz="1200" b="0" i="1" kern="1200" dirty="0" err="1" smtClean="0">
                <a:solidFill>
                  <a:schemeClr val="tx1"/>
                </a:solidFill>
                <a:effectLst/>
                <a:latin typeface="Times" pitchFamily="18" charset="0"/>
                <a:ea typeface="+mn-ea"/>
                <a:cs typeface="+mn-cs"/>
              </a:rPr>
              <a:t>Nanocellulose</a:t>
            </a:r>
            <a:r>
              <a:rPr lang="en-US" sz="1200" b="0" i="1" kern="1200" dirty="0" smtClean="0">
                <a:solidFill>
                  <a:schemeClr val="tx1"/>
                </a:solidFill>
                <a:effectLst/>
                <a:latin typeface="Times" pitchFamily="18" charset="0"/>
                <a:ea typeface="+mn-ea"/>
                <a:cs typeface="+mn-cs"/>
              </a:rPr>
              <a:t>-based materials can be stronger than steel and stiffer than Kevlar. Great strength, light weight and other advantages has fostered interest in using it in everything from lightweight armor and ballistic glass to wound dressings and scaffolds for growing replacement organs for transplantation.”</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Brown’s lab team reported an amazing breakthrough last year — what could be a scalable process to make </a:t>
            </a:r>
            <a:r>
              <a:rPr lang="en-US" sz="1200" b="0" i="0" kern="1200" dirty="0" err="1" smtClean="0">
                <a:solidFill>
                  <a:schemeClr val="tx1"/>
                </a:solidFill>
                <a:effectLst/>
                <a:latin typeface="Times" pitchFamily="18" charset="0"/>
                <a:ea typeface="+mn-ea"/>
                <a:cs typeface="+mn-cs"/>
              </a:rPr>
              <a:t>nanocellulose</a:t>
            </a:r>
            <a:r>
              <a:rPr lang="en-US" sz="1200" b="0" i="0" kern="1200" dirty="0" smtClean="0">
                <a:solidFill>
                  <a:schemeClr val="tx1"/>
                </a:solidFill>
                <a:effectLst/>
                <a:latin typeface="Times" pitchFamily="18" charset="0"/>
                <a:ea typeface="+mn-ea"/>
                <a:cs typeface="+mn-cs"/>
              </a:rPr>
              <a:t> using sunlight and water via genetically-enhanced cyanobacteria, borrowing genes from </a:t>
            </a:r>
            <a:r>
              <a:rPr lang="en-US" sz="1200" b="0" i="0" kern="1200" dirty="0" err="1" smtClean="0">
                <a:solidFill>
                  <a:schemeClr val="tx1"/>
                </a:solidFill>
                <a:effectLst/>
                <a:latin typeface="Times" pitchFamily="18" charset="0"/>
                <a:ea typeface="+mn-ea"/>
                <a:cs typeface="+mn-cs"/>
              </a:rPr>
              <a:t>Acetobacter</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xylinum</a:t>
            </a:r>
            <a:r>
              <a:rPr lang="en-US" sz="1200" b="0" i="0" kern="1200" dirty="0" smtClean="0">
                <a:solidFill>
                  <a:schemeClr val="tx1"/>
                </a:solidFill>
                <a:effectLst/>
                <a:latin typeface="Times" pitchFamily="18" charset="0"/>
                <a:ea typeface="+mn-ea"/>
                <a:cs typeface="+mn-cs"/>
              </a:rPr>
              <a:t> — a bacterium best known for making vinegar, but also for secreting </a:t>
            </a:r>
            <a:r>
              <a:rPr lang="en-US" sz="1200" b="0" i="0" kern="1200" dirty="0" err="1" smtClean="0">
                <a:solidFill>
                  <a:schemeClr val="tx1"/>
                </a:solidFill>
                <a:effectLst/>
                <a:latin typeface="Times" pitchFamily="18" charset="0"/>
                <a:ea typeface="+mn-ea"/>
                <a:cs typeface="+mn-cs"/>
              </a:rPr>
              <a:t>nanocellulose</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As American Process CEO Theodora </a:t>
            </a:r>
            <a:r>
              <a:rPr lang="en-US" sz="1200" b="0" i="0" kern="1200" dirty="0" err="1" smtClean="0">
                <a:solidFill>
                  <a:schemeClr val="tx1"/>
                </a:solidFill>
                <a:effectLst/>
                <a:latin typeface="Times" pitchFamily="18" charset="0"/>
                <a:ea typeface="+mn-ea"/>
                <a:cs typeface="+mn-cs"/>
              </a:rPr>
              <a:t>Retsina</a:t>
            </a:r>
            <a:r>
              <a:rPr lang="en-US" sz="1200" b="0" i="0" kern="1200" dirty="0" smtClean="0">
                <a:solidFill>
                  <a:schemeClr val="tx1"/>
                </a:solidFill>
                <a:effectLst/>
                <a:latin typeface="Times" pitchFamily="18" charset="0"/>
                <a:ea typeface="+mn-ea"/>
                <a:cs typeface="+mn-cs"/>
              </a:rPr>
              <a:t> explained in the Digest last year:</a:t>
            </a:r>
          </a:p>
          <a:p>
            <a:r>
              <a:rPr lang="en-US" sz="1200" b="0" i="1" kern="1200" dirty="0" smtClean="0">
                <a:solidFill>
                  <a:schemeClr val="tx1"/>
                </a:solidFill>
                <a:effectLst/>
                <a:latin typeface="Times" pitchFamily="18" charset="0"/>
                <a:ea typeface="+mn-ea"/>
                <a:cs typeface="+mn-cs"/>
              </a:rPr>
              <a:t>“The market potential for </a:t>
            </a:r>
            <a:r>
              <a:rPr lang="en-US" sz="1200" b="0" i="1" kern="1200" dirty="0" err="1" smtClean="0">
                <a:solidFill>
                  <a:schemeClr val="tx1"/>
                </a:solidFill>
                <a:effectLst/>
                <a:latin typeface="Times" pitchFamily="18" charset="0"/>
                <a:ea typeface="+mn-ea"/>
                <a:cs typeface="+mn-cs"/>
              </a:rPr>
              <a:t>nanocellulose</a:t>
            </a:r>
            <a:r>
              <a:rPr lang="en-US" sz="1200" b="0" i="1" kern="1200" dirty="0" smtClean="0">
                <a:solidFill>
                  <a:schemeClr val="tx1"/>
                </a:solidFill>
                <a:effectLst/>
                <a:latin typeface="Times" pitchFamily="18" charset="0"/>
                <a:ea typeface="+mn-ea"/>
                <a:cs typeface="+mn-cs"/>
              </a:rPr>
              <a:t> is vast. The USDA estimates that the short-term market is over 34 million tons per year.  </a:t>
            </a:r>
            <a:r>
              <a:rPr lang="en-US" sz="1200" b="0" i="1" kern="1200" dirty="0" err="1" smtClean="0">
                <a:solidFill>
                  <a:schemeClr val="tx1"/>
                </a:solidFill>
                <a:effectLst/>
                <a:latin typeface="Times" pitchFamily="18" charset="0"/>
                <a:ea typeface="+mn-ea"/>
                <a:cs typeface="+mn-cs"/>
              </a:rPr>
              <a:t>Nanocellulose</a:t>
            </a:r>
            <a:r>
              <a:rPr lang="en-US" sz="1200" b="0" i="1" kern="1200" dirty="0" smtClean="0">
                <a:solidFill>
                  <a:schemeClr val="tx1"/>
                </a:solidFill>
                <a:effectLst/>
                <a:latin typeface="Times" pitchFamily="18" charset="0"/>
                <a:ea typeface="+mn-ea"/>
                <a:cs typeface="+mn-cs"/>
              </a:rPr>
              <a:t> can replace and/or complement plastics, oil and fracking drilling fluid, emulsifiers and has many other applications. It can be used to strengthen and reduce the weight of automotive components, contributing to overall vehicle fuel efficiency. And it is renewable, compostable, biocompatible and abundant.”</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We reported on the </a:t>
            </a:r>
            <a:r>
              <a:rPr lang="en-US" sz="1200" b="0" i="0" u="none" strike="noStrike" kern="1200" dirty="0" smtClean="0">
                <a:solidFill>
                  <a:schemeClr val="tx1"/>
                </a:solidFill>
                <a:effectLst/>
                <a:latin typeface="Times" pitchFamily="18" charset="0"/>
                <a:ea typeface="+mn-ea"/>
                <a:cs typeface="+mn-cs"/>
                <a:hlinkClick r:id="rId6"/>
              </a:rPr>
              <a:t>latest in </a:t>
            </a:r>
            <a:r>
              <a:rPr lang="en-US" sz="1200" b="0" i="0" u="none" strike="noStrike" kern="1200" dirty="0" err="1" smtClean="0">
                <a:solidFill>
                  <a:schemeClr val="tx1"/>
                </a:solidFill>
                <a:effectLst/>
                <a:latin typeface="Times" pitchFamily="18" charset="0"/>
                <a:ea typeface="+mn-ea"/>
                <a:cs typeface="+mn-cs"/>
                <a:hlinkClick r:id="rId6"/>
              </a:rPr>
              <a:t>nanocellulose</a:t>
            </a:r>
            <a:r>
              <a:rPr lang="en-US" sz="1200" b="0" i="0" u="none" strike="noStrike" kern="1200" dirty="0" smtClean="0">
                <a:solidFill>
                  <a:schemeClr val="tx1"/>
                </a:solidFill>
                <a:effectLst/>
                <a:latin typeface="Times" pitchFamily="18" charset="0"/>
                <a:ea typeface="+mn-ea"/>
                <a:cs typeface="+mn-cs"/>
                <a:hlinkClick r:id="rId6"/>
              </a:rPr>
              <a:t> here</a:t>
            </a:r>
            <a:r>
              <a:rPr lang="en-US" sz="1200" b="0" i="0" kern="1200" dirty="0" smtClean="0">
                <a:solidFill>
                  <a:schemeClr val="tx1"/>
                </a:solidFill>
                <a:effectLst/>
                <a:latin typeface="Times" pitchFamily="18" charset="0"/>
                <a:ea typeface="+mn-ea"/>
                <a:cs typeface="+mn-cs"/>
              </a:rPr>
              <a:t>, and </a:t>
            </a:r>
            <a:r>
              <a:rPr lang="en-US" sz="1200" b="0" i="0" u="none" strike="noStrike" kern="1200" dirty="0" smtClean="0">
                <a:solidFill>
                  <a:schemeClr val="tx1"/>
                </a:solidFill>
                <a:effectLst/>
                <a:latin typeface="Times" pitchFamily="18" charset="0"/>
                <a:ea typeface="+mn-ea"/>
                <a:cs typeface="+mn-cs"/>
                <a:hlinkClick r:id="rId7"/>
              </a:rPr>
              <a:t>here</a:t>
            </a:r>
            <a:r>
              <a:rPr lang="en-US" sz="1200" b="0" i="0" kern="1200" dirty="0" smtClean="0">
                <a:solidFill>
                  <a:schemeClr val="tx1"/>
                </a:solidFill>
                <a:effectLst/>
                <a:latin typeface="Times" pitchFamily="18" charset="0"/>
                <a:ea typeface="+mn-ea"/>
                <a:cs typeface="+mn-cs"/>
              </a:rPr>
              <a:t> and here’s a link to the </a:t>
            </a:r>
            <a:r>
              <a:rPr lang="en-US" sz="1200" b="1" i="0" kern="1200" dirty="0" smtClean="0">
                <a:solidFill>
                  <a:schemeClr val="tx1"/>
                </a:solidFill>
                <a:effectLst/>
                <a:latin typeface="Times" pitchFamily="18" charset="0"/>
                <a:ea typeface="+mn-ea"/>
                <a:cs typeface="+mn-cs"/>
              </a:rPr>
              <a:t>Global </a:t>
            </a:r>
            <a:r>
              <a:rPr lang="en-US" sz="1200" b="1" i="0" kern="1200" dirty="0" err="1" smtClean="0">
                <a:solidFill>
                  <a:schemeClr val="tx1"/>
                </a:solidFill>
                <a:effectLst/>
                <a:latin typeface="Times" pitchFamily="18" charset="0"/>
                <a:ea typeface="+mn-ea"/>
                <a:cs typeface="+mn-cs"/>
              </a:rPr>
              <a:t>Nanocellulose</a:t>
            </a:r>
            <a:r>
              <a:rPr lang="en-US" sz="1200" b="1" i="0" kern="1200" dirty="0" smtClean="0">
                <a:solidFill>
                  <a:schemeClr val="tx1"/>
                </a:solidFill>
                <a:effectLst/>
                <a:latin typeface="Times" pitchFamily="18" charset="0"/>
                <a:ea typeface="+mn-ea"/>
                <a:cs typeface="+mn-cs"/>
              </a:rPr>
              <a:t> Market</a:t>
            </a:r>
            <a:r>
              <a:rPr lang="en-US" sz="1200" b="0" i="0" kern="1200" dirty="0" smtClean="0">
                <a:solidFill>
                  <a:schemeClr val="tx1"/>
                </a:solidFill>
                <a:effectLst/>
                <a:latin typeface="Times" pitchFamily="18" charset="0"/>
                <a:ea typeface="+mn-ea"/>
                <a:cs typeface="+mn-cs"/>
              </a:rPr>
              <a:t> report which has production volumes, total, forecasted and by producer for </a:t>
            </a:r>
            <a:r>
              <a:rPr lang="en-US" sz="1200" b="0" i="0" kern="1200" dirty="0" err="1" smtClean="0">
                <a:solidFill>
                  <a:schemeClr val="tx1"/>
                </a:solidFill>
                <a:effectLst/>
                <a:latin typeface="Times" pitchFamily="18" charset="0"/>
                <a:ea typeface="+mn-ea"/>
                <a:cs typeface="+mn-cs"/>
              </a:rPr>
              <a:t>nanocellulose</a:t>
            </a:r>
            <a:r>
              <a:rPr lang="en-US" sz="1200" b="0" i="0" kern="1200" dirty="0" smtClean="0">
                <a:solidFill>
                  <a:schemeClr val="tx1"/>
                </a:solidFill>
                <a:effectLst/>
                <a:latin typeface="Times" pitchFamily="18" charset="0"/>
                <a:ea typeface="+mn-ea"/>
                <a:cs typeface="+mn-cs"/>
              </a:rPr>
              <a:t> applications in composites, electronics, construction, paper and pulp, filtration, medicine and life sciences, paints, films, coatings, rheological modifiers, aerogels and oil industry — it includes commercialization timelines, by market as well as producer, research </a:t>
            </a:r>
            <a:r>
              <a:rPr lang="en-US" sz="1200" b="0" i="0" kern="1200" dirty="0" err="1" smtClean="0">
                <a:solidFill>
                  <a:schemeClr val="tx1"/>
                </a:solidFill>
                <a:effectLst/>
                <a:latin typeface="Times" pitchFamily="18" charset="0"/>
                <a:ea typeface="+mn-ea"/>
                <a:cs typeface="+mn-cs"/>
              </a:rPr>
              <a:t>centre</a:t>
            </a:r>
            <a:r>
              <a:rPr lang="en-US" sz="1200" b="0" i="0" kern="1200" dirty="0" smtClean="0">
                <a:solidFill>
                  <a:schemeClr val="tx1"/>
                </a:solidFill>
                <a:effectLst/>
                <a:latin typeface="Times" pitchFamily="18" charset="0"/>
                <a:ea typeface="+mn-ea"/>
                <a:cs typeface="+mn-cs"/>
              </a:rPr>
              <a:t> and application developer profiles.</a:t>
            </a:r>
          </a:p>
          <a:p>
            <a:r>
              <a:rPr lang="en-US" sz="1200" b="0" i="0" u="none" strike="noStrike" kern="1200" dirty="0" smtClean="0">
                <a:solidFill>
                  <a:schemeClr val="tx1"/>
                </a:solidFill>
                <a:effectLst/>
                <a:latin typeface="Times" pitchFamily="18" charset="0"/>
                <a:ea typeface="+mn-ea"/>
                <a:cs typeface="+mn-cs"/>
                <a:hlinkClick r:id="rId8"/>
              </a:rPr>
              <a:t>The complete Global </a:t>
            </a:r>
            <a:r>
              <a:rPr lang="en-US" sz="1200" b="0" i="0" u="none" strike="noStrike" kern="1200" dirty="0" err="1" smtClean="0">
                <a:solidFill>
                  <a:schemeClr val="tx1"/>
                </a:solidFill>
                <a:effectLst/>
                <a:latin typeface="Times" pitchFamily="18" charset="0"/>
                <a:ea typeface="+mn-ea"/>
                <a:cs typeface="+mn-cs"/>
                <a:hlinkClick r:id="rId8"/>
              </a:rPr>
              <a:t>Nanocellulose</a:t>
            </a:r>
            <a:r>
              <a:rPr lang="en-US" sz="1200" b="0" i="0" u="none" strike="noStrike" kern="1200" dirty="0" smtClean="0">
                <a:solidFill>
                  <a:schemeClr val="tx1"/>
                </a:solidFill>
                <a:effectLst/>
                <a:latin typeface="Times" pitchFamily="18" charset="0"/>
                <a:ea typeface="+mn-ea"/>
                <a:cs typeface="+mn-cs"/>
                <a:hlinkClick r:id="rId8"/>
              </a:rPr>
              <a:t> Market report is available here</a:t>
            </a:r>
            <a:r>
              <a:rPr lang="en-US" sz="1200" b="0" i="0" kern="1200" dirty="0" smtClean="0">
                <a:solidFill>
                  <a:schemeClr val="tx1"/>
                </a:solidFill>
                <a:effectLst/>
                <a:latin typeface="Times" pitchFamily="18" charset="0"/>
                <a:ea typeface="+mn-ea"/>
                <a:cs typeface="+mn-cs"/>
              </a:rPr>
              <a:t> .</a:t>
            </a:r>
          </a:p>
          <a:p>
            <a:r>
              <a:rPr lang="en-US" sz="1200" b="0" i="0" kern="1200" dirty="0" smtClean="0">
                <a:solidFill>
                  <a:schemeClr val="tx1"/>
                </a:solidFill>
                <a:effectLst/>
                <a:latin typeface="Times" pitchFamily="18" charset="0"/>
                <a:ea typeface="+mn-ea"/>
                <a:cs typeface="+mn-cs"/>
              </a:rPr>
              <a:t>2. Return of the Native (feedstock). Hemp makes a comeback.</a:t>
            </a:r>
          </a:p>
          <a:p>
            <a:r>
              <a:rPr lang="en-US" sz="1200" b="0" i="0" kern="1200" dirty="0" smtClean="0">
                <a:solidFill>
                  <a:schemeClr val="tx1"/>
                </a:solidFill>
                <a:effectLst/>
                <a:latin typeface="Times" pitchFamily="18" charset="0"/>
                <a:ea typeface="+mn-ea"/>
                <a:cs typeface="+mn-cs"/>
              </a:rPr>
              <a:t>Cast aside years ago generally owing to the potential for visual confusion between marijuana and industrial hemp, with the rise of legalization of cannabis, hemp is also making quite a comeback.</a:t>
            </a:r>
          </a:p>
          <a:p>
            <a:r>
              <a:rPr lang="en-US" sz="1200" b="0" i="0" kern="1200" dirty="0" smtClean="0">
                <a:solidFill>
                  <a:schemeClr val="tx1"/>
                </a:solidFill>
                <a:effectLst/>
                <a:latin typeface="Times" pitchFamily="18" charset="0"/>
                <a:ea typeface="+mn-ea"/>
                <a:cs typeface="+mn-cs"/>
              </a:rPr>
              <a:t>As one story on the newswires this week indicated:</a:t>
            </a:r>
          </a:p>
          <a:p>
            <a:r>
              <a:rPr lang="en-US" sz="1200" b="0" i="1" kern="1200" dirty="0" smtClean="0">
                <a:solidFill>
                  <a:schemeClr val="tx1"/>
                </a:solidFill>
                <a:effectLst/>
                <a:latin typeface="Times" pitchFamily="18" charset="0"/>
                <a:ea typeface="+mn-ea"/>
                <a:cs typeface="+mn-cs"/>
              </a:rPr>
              <a:t>“As more U.S. states loosen their policies on recreational and medical marijuana operations, companies are racing to become the industry leaders in cultivation technology for growing cannabis and hemp industry innovators.  Cannabis Companies in focus today are </a:t>
            </a:r>
            <a:r>
              <a:rPr lang="en-US" sz="1200" b="0" i="1" kern="1200" dirty="0" err="1" smtClean="0">
                <a:solidFill>
                  <a:schemeClr val="tx1"/>
                </a:solidFill>
                <a:effectLst/>
                <a:latin typeface="Times" pitchFamily="18" charset="0"/>
                <a:ea typeface="+mn-ea"/>
                <a:cs typeface="+mn-cs"/>
              </a:rPr>
              <a:t>Surna</a:t>
            </a:r>
            <a:r>
              <a:rPr lang="en-US" sz="1200" b="0" i="1" kern="1200" dirty="0" smtClean="0">
                <a:solidFill>
                  <a:schemeClr val="tx1"/>
                </a:solidFill>
                <a:effectLst/>
                <a:latin typeface="Times" pitchFamily="18" charset="0"/>
                <a:ea typeface="+mn-ea"/>
                <a:cs typeface="+mn-cs"/>
              </a:rPr>
              <a:t> Inc. (OTC: SRNA), Green Grow Technologies Inc. (OTC: GRNH), Medical Marijuana Inc. (OTC: MJNA), Totally Hemp Crazy Inc. (OTC: THCZ), </a:t>
            </a:r>
            <a:r>
              <a:rPr lang="en-US" sz="1200" b="0" i="1" kern="1200" dirty="0" err="1" smtClean="0">
                <a:solidFill>
                  <a:schemeClr val="tx1"/>
                </a:solidFill>
                <a:effectLst/>
                <a:latin typeface="Times" pitchFamily="18" charset="0"/>
                <a:ea typeface="+mn-ea"/>
                <a:cs typeface="+mn-cs"/>
              </a:rPr>
              <a:t>Pazoo</a:t>
            </a:r>
            <a:r>
              <a:rPr lang="en-US" sz="1200" b="0" i="1" kern="1200" dirty="0" smtClean="0">
                <a:solidFill>
                  <a:schemeClr val="tx1"/>
                </a:solidFill>
                <a:effectLst/>
                <a:latin typeface="Times" pitchFamily="18" charset="0"/>
                <a:ea typeface="+mn-ea"/>
                <a:cs typeface="+mn-cs"/>
              </a:rPr>
              <a:t>, Inc. (OTC: PZOO) and Terra Tech Corp.  (OTC: TRTC)”</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We observed last year:</a:t>
            </a:r>
          </a:p>
          <a:p>
            <a:r>
              <a:rPr lang="en-US" sz="1200" b="0" i="0" kern="1200" dirty="0" smtClean="0">
                <a:solidFill>
                  <a:schemeClr val="tx1"/>
                </a:solidFill>
                <a:effectLst/>
                <a:latin typeface="Times" pitchFamily="18" charset="0"/>
                <a:ea typeface="+mn-ea"/>
                <a:cs typeface="+mn-cs"/>
              </a:rPr>
              <a:t>We first started tracking hemp back in 2009, when a 43-acre biomass trial launched in California that features hemp as a feedstock. The notoriety of hemp’s cousin, marijuana, has created both passionate supporters and opponents of the feedstock, which for centuries provided useful by-products such as rope, but acquired a massive brand identity problem after reefer acquired wide popularity as a recreational drug.</a:t>
            </a:r>
          </a:p>
          <a:p>
            <a:r>
              <a:rPr lang="en-US" sz="1200" b="0" i="0" kern="1200" dirty="0" smtClean="0">
                <a:solidFill>
                  <a:schemeClr val="tx1"/>
                </a:solidFill>
                <a:effectLst/>
                <a:latin typeface="Times" pitchFamily="18" charset="0"/>
                <a:ea typeface="+mn-ea"/>
                <a:cs typeface="+mn-cs"/>
              </a:rPr>
              <a:t>Bottom line, hemp is a non-food crop that grows on infertile land and does not have psychoactive properties like its cousin the cannabis plant. It’s one of a family of plants that provide what are known as “</a:t>
            </a:r>
            <a:r>
              <a:rPr lang="en-US" sz="1200" b="0" i="0" kern="1200" dirty="0" err="1" smtClean="0">
                <a:solidFill>
                  <a:schemeClr val="tx1"/>
                </a:solidFill>
                <a:effectLst/>
                <a:latin typeface="Times" pitchFamily="18" charset="0"/>
                <a:ea typeface="+mn-ea"/>
                <a:cs typeface="+mn-cs"/>
              </a:rPr>
              <a:t>bast</a:t>
            </a:r>
            <a:r>
              <a:rPr lang="en-US" sz="1200" b="0" i="0" kern="1200" dirty="0" smtClean="0">
                <a:solidFill>
                  <a:schemeClr val="tx1"/>
                </a:solidFill>
                <a:effectLst/>
                <a:latin typeface="Times" pitchFamily="18" charset="0"/>
                <a:ea typeface="+mn-ea"/>
                <a:cs typeface="+mn-cs"/>
              </a:rPr>
              <a:t> fibers”. </a:t>
            </a:r>
            <a:r>
              <a:rPr lang="en-US" sz="1200" b="0" i="0" kern="1200" dirty="0" err="1" smtClean="0">
                <a:solidFill>
                  <a:schemeClr val="tx1"/>
                </a:solidFill>
                <a:effectLst/>
                <a:latin typeface="Times" pitchFamily="18" charset="0"/>
                <a:ea typeface="+mn-ea"/>
                <a:cs typeface="+mn-cs"/>
              </a:rPr>
              <a:t>Bast</a:t>
            </a:r>
            <a:r>
              <a:rPr lang="en-US" sz="1200" b="0" i="0" kern="1200" dirty="0" smtClean="0">
                <a:solidFill>
                  <a:schemeClr val="tx1"/>
                </a:solidFill>
                <a:effectLst/>
                <a:latin typeface="Times" pitchFamily="18" charset="0"/>
                <a:ea typeface="+mn-ea"/>
                <a:cs typeface="+mn-cs"/>
              </a:rPr>
              <a:t> is the barrier material between the bark and the inner woody material (the “xylem”) of plants like flax, hemp, jute, </a:t>
            </a:r>
            <a:r>
              <a:rPr lang="en-US" sz="1200" b="0" i="0" kern="1200" dirty="0" err="1" smtClean="0">
                <a:solidFill>
                  <a:schemeClr val="tx1"/>
                </a:solidFill>
                <a:effectLst/>
                <a:latin typeface="Times" pitchFamily="18" charset="0"/>
                <a:ea typeface="+mn-ea"/>
                <a:cs typeface="+mn-cs"/>
              </a:rPr>
              <a:t>kenaf</a:t>
            </a:r>
            <a:r>
              <a:rPr lang="en-US" sz="1200" b="0" i="0" kern="1200" dirty="0" smtClean="0">
                <a:solidFill>
                  <a:schemeClr val="tx1"/>
                </a:solidFill>
                <a:effectLst/>
                <a:latin typeface="Times" pitchFamily="18" charset="0"/>
                <a:ea typeface="+mn-ea"/>
                <a:cs typeface="+mn-cs"/>
              </a:rPr>
              <a:t>, and even stinging nettle.</a:t>
            </a:r>
          </a:p>
          <a:p>
            <a:r>
              <a:rPr lang="en-US" sz="1200" b="0" i="0" kern="1200" dirty="0" smtClean="0">
                <a:solidFill>
                  <a:schemeClr val="tx1"/>
                </a:solidFill>
                <a:effectLst/>
                <a:latin typeface="Times" pitchFamily="18" charset="0"/>
                <a:ea typeface="+mn-ea"/>
                <a:cs typeface="+mn-cs"/>
              </a:rPr>
              <a:t>For many years, these were the primary material in Europe for making cloth — and tales like Hans Christian Andersen’s The Wild Swans include scenes of young heroines spinning cloth out of stinging nettles. Though hemp fell into disfavor and outright bans because of its association with marijuana, it’s been making a comeback in the fiber world.</a:t>
            </a:r>
          </a:p>
          <a:p>
            <a:r>
              <a:rPr lang="en-US" sz="1200" b="0" i="0" kern="1200" dirty="0" smtClean="0">
                <a:solidFill>
                  <a:schemeClr val="tx1"/>
                </a:solidFill>
                <a:effectLst/>
                <a:latin typeface="Times" pitchFamily="18" charset="0"/>
                <a:ea typeface="+mn-ea"/>
                <a:cs typeface="+mn-cs"/>
              </a:rPr>
              <a:t>In fact, </a:t>
            </a:r>
            <a:r>
              <a:rPr lang="en-US" sz="1200" b="0" i="0" u="none" strike="noStrike" kern="1200" dirty="0" smtClean="0">
                <a:solidFill>
                  <a:schemeClr val="tx1"/>
                </a:solidFill>
                <a:effectLst/>
                <a:latin typeface="Times" pitchFamily="18" charset="0"/>
                <a:ea typeface="+mn-ea"/>
                <a:cs typeface="+mn-cs"/>
                <a:hlinkClick r:id="rId9"/>
              </a:rPr>
              <a:t>Naturally Advanced Technologies entered into a development and supply agreement with Target in 2011</a:t>
            </a:r>
            <a:r>
              <a:rPr lang="en-US" sz="1200" b="0" i="0" kern="1200" dirty="0" smtClean="0">
                <a:solidFill>
                  <a:schemeClr val="tx1"/>
                </a:solidFill>
                <a:effectLst/>
                <a:latin typeface="Times" pitchFamily="18" charset="0"/>
                <a:ea typeface="+mn-ea"/>
                <a:cs typeface="+mn-cs"/>
              </a:rPr>
              <a:t> evaluate the use of its </a:t>
            </a:r>
            <a:r>
              <a:rPr lang="en-US" sz="1200" b="0" i="0" kern="1200" dirty="0" err="1" smtClean="0">
                <a:solidFill>
                  <a:schemeClr val="tx1"/>
                </a:solidFill>
                <a:effectLst/>
                <a:latin typeface="Times" pitchFamily="18" charset="0"/>
                <a:ea typeface="+mn-ea"/>
                <a:cs typeface="+mn-cs"/>
              </a:rPr>
              <a:t>CRAiLAR</a:t>
            </a:r>
            <a:r>
              <a:rPr lang="en-US" sz="1200" b="0" i="0" kern="1200" dirty="0" smtClean="0">
                <a:solidFill>
                  <a:schemeClr val="tx1"/>
                </a:solidFill>
                <a:effectLst/>
                <a:latin typeface="Times" pitchFamily="18" charset="0"/>
                <a:ea typeface="+mn-ea"/>
                <a:cs typeface="+mn-cs"/>
              </a:rPr>
              <a:t> Flax fiber in Target’s domestic textiles category. The proprietary </a:t>
            </a:r>
            <a:r>
              <a:rPr lang="en-US" sz="1200" b="0" i="0" kern="1200" dirty="0" err="1" smtClean="0">
                <a:solidFill>
                  <a:schemeClr val="tx1"/>
                </a:solidFill>
                <a:effectLst/>
                <a:latin typeface="Times" pitchFamily="18" charset="0"/>
                <a:ea typeface="+mn-ea"/>
                <a:cs typeface="+mn-cs"/>
              </a:rPr>
              <a:t>CRAiLAR</a:t>
            </a:r>
            <a:r>
              <a:rPr lang="en-US" sz="1200" b="0" i="0" kern="1200" dirty="0" smtClean="0">
                <a:solidFill>
                  <a:schemeClr val="tx1"/>
                </a:solidFill>
                <a:effectLst/>
                <a:latin typeface="Times" pitchFamily="18" charset="0"/>
                <a:ea typeface="+mn-ea"/>
                <a:cs typeface="+mn-cs"/>
              </a:rPr>
              <a:t> enzymatic process turns natural </a:t>
            </a:r>
            <a:r>
              <a:rPr lang="en-US" sz="1200" b="0" i="0" kern="1200" dirty="0" err="1" smtClean="0">
                <a:solidFill>
                  <a:schemeClr val="tx1"/>
                </a:solidFill>
                <a:effectLst/>
                <a:latin typeface="Times" pitchFamily="18" charset="0"/>
                <a:ea typeface="+mn-ea"/>
                <a:cs typeface="+mn-cs"/>
              </a:rPr>
              <a:t>bast</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fibersinto</a:t>
            </a:r>
            <a:r>
              <a:rPr lang="en-US" sz="1200" b="0" i="0" kern="1200" dirty="0" smtClean="0">
                <a:solidFill>
                  <a:schemeClr val="tx1"/>
                </a:solidFill>
                <a:effectLst/>
                <a:latin typeface="Times" pitchFamily="18" charset="0"/>
                <a:ea typeface="+mn-ea"/>
                <a:cs typeface="+mn-cs"/>
              </a:rPr>
              <a:t> soft, finished textiles and can be integrated with existing technology for spinning, weaving, or forming fabric.</a:t>
            </a:r>
          </a:p>
          <a:p>
            <a:r>
              <a:rPr lang="en-US" sz="1200" b="0" i="0" kern="1200" dirty="0" smtClean="0">
                <a:solidFill>
                  <a:schemeClr val="tx1"/>
                </a:solidFill>
                <a:effectLst/>
                <a:latin typeface="Times" pitchFamily="18" charset="0"/>
                <a:ea typeface="+mn-ea"/>
                <a:cs typeface="+mn-cs"/>
              </a:rPr>
              <a:t>So, there’s medical (or recreational) hemp and industrial hemp — not the same thing. There’s also a crop known as </a:t>
            </a:r>
            <a:r>
              <a:rPr lang="en-US" sz="1200" b="0" i="0" kern="1200" dirty="0" err="1" smtClean="0">
                <a:solidFill>
                  <a:schemeClr val="tx1"/>
                </a:solidFill>
                <a:effectLst/>
                <a:latin typeface="Times" pitchFamily="18" charset="0"/>
                <a:ea typeface="+mn-ea"/>
                <a:cs typeface="+mn-cs"/>
              </a:rPr>
              <a:t>sunn</a:t>
            </a:r>
            <a:r>
              <a:rPr lang="en-US" sz="1200" b="0" i="0" kern="1200" dirty="0" smtClean="0">
                <a:solidFill>
                  <a:schemeClr val="tx1"/>
                </a:solidFill>
                <a:effectLst/>
                <a:latin typeface="Times" pitchFamily="18" charset="0"/>
                <a:ea typeface="+mn-ea"/>
                <a:cs typeface="+mn-cs"/>
              </a:rPr>
              <a:t> hemp, a legume that has nothing to do with either.</a:t>
            </a:r>
          </a:p>
          <a:p>
            <a:r>
              <a:rPr lang="en-US" sz="1200" b="0" i="0" kern="1200" dirty="0" smtClean="0">
                <a:solidFill>
                  <a:schemeClr val="tx1"/>
                </a:solidFill>
                <a:effectLst/>
                <a:latin typeface="Times" pitchFamily="18" charset="0"/>
                <a:ea typeface="+mn-ea"/>
                <a:cs typeface="+mn-cs"/>
              </a:rPr>
              <a:t>Bottom line, it’s perhaps the feedstock with the longest history of useful applications for which we haven’t seen a titanic amount work on crop and yield development. Which makes it a highly </a:t>
            </a:r>
            <a:r>
              <a:rPr lang="en-US" sz="1200" b="0" i="0" kern="1200" dirty="0" err="1" smtClean="0">
                <a:solidFill>
                  <a:schemeClr val="tx1"/>
                </a:solidFill>
                <a:effectLst/>
                <a:latin typeface="Times" pitchFamily="18" charset="0"/>
                <a:ea typeface="+mn-ea"/>
                <a:cs typeface="+mn-cs"/>
              </a:rPr>
              <a:t>pportune</a:t>
            </a:r>
            <a:r>
              <a:rPr lang="en-US" sz="1200" b="0" i="0" kern="1200" dirty="0" smtClean="0">
                <a:solidFill>
                  <a:schemeClr val="tx1"/>
                </a:solidFill>
                <a:effectLst/>
                <a:latin typeface="Times" pitchFamily="18" charset="0"/>
                <a:ea typeface="+mn-ea"/>
                <a:cs typeface="+mn-cs"/>
              </a:rPr>
              <a:t> target for development.</a:t>
            </a:r>
          </a:p>
          <a:p>
            <a:r>
              <a:rPr lang="en-US" sz="1200" b="0" i="0" u="none" strike="noStrike" kern="1200" dirty="0" smtClean="0">
                <a:solidFill>
                  <a:schemeClr val="tx1"/>
                </a:solidFill>
                <a:effectLst/>
                <a:latin typeface="Times" pitchFamily="18" charset="0"/>
                <a:ea typeface="+mn-ea"/>
                <a:cs typeface="+mn-cs"/>
                <a:hlinkClick r:id="rId10"/>
              </a:rPr>
              <a:t>More on the story.</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3. Targeting </a:t>
            </a:r>
            <a:r>
              <a:rPr lang="en-US" sz="1200" b="0" i="0" kern="1200" dirty="0" err="1" smtClean="0">
                <a:solidFill>
                  <a:schemeClr val="tx1"/>
                </a:solidFill>
                <a:effectLst/>
                <a:latin typeface="Times" pitchFamily="18" charset="0"/>
                <a:ea typeface="+mn-ea"/>
                <a:cs typeface="+mn-cs"/>
              </a:rPr>
              <a:t>RuBisCo</a:t>
            </a:r>
            <a:r>
              <a:rPr lang="en-US" sz="1200" b="0" i="0" kern="1200" dirty="0" smtClean="0">
                <a:solidFill>
                  <a:schemeClr val="tx1"/>
                </a:solidFill>
                <a:effectLst/>
                <a:latin typeface="Times" pitchFamily="18" charset="0"/>
                <a:ea typeface="+mn-ea"/>
                <a:cs typeface="+mn-cs"/>
              </a:rPr>
              <a:t> improvement</a:t>
            </a:r>
          </a:p>
          <a:p>
            <a:r>
              <a:rPr lang="en-US" sz="1200" b="0" i="0" kern="1200" dirty="0" smtClean="0">
                <a:solidFill>
                  <a:schemeClr val="tx1"/>
                </a:solidFill>
                <a:effectLst/>
                <a:latin typeface="Times" pitchFamily="18" charset="0"/>
                <a:ea typeface="+mn-ea"/>
                <a:cs typeface="+mn-cs"/>
              </a:rPr>
              <a:t>You might wonder why most terrestrial plants have low photosynthetic efficiencies — many in the sub 2% region. Which brings us to the problem child, Rubisco, or by its full name ribulose-1,5-bisphosphate carboxylase </a:t>
            </a:r>
            <a:r>
              <a:rPr lang="en-US" sz="1200" b="0" i="0" kern="1200" dirty="0" err="1" smtClean="0">
                <a:solidFill>
                  <a:schemeClr val="tx1"/>
                </a:solidFill>
                <a:effectLst/>
                <a:latin typeface="Times" pitchFamily="18" charset="0"/>
                <a:ea typeface="+mn-ea"/>
                <a:cs typeface="+mn-cs"/>
              </a:rPr>
              <a:t>oxygenase</a:t>
            </a:r>
            <a:r>
              <a:rPr lang="en-US" sz="1200" b="0" i="0" kern="1200" dirty="0" smtClean="0">
                <a:solidFill>
                  <a:schemeClr val="tx1"/>
                </a:solidFill>
                <a:effectLst/>
                <a:latin typeface="Times" pitchFamily="18" charset="0"/>
                <a:ea typeface="+mn-ea"/>
                <a:cs typeface="+mn-cs"/>
              </a:rPr>
              <a:t>. Though obscure to the average citizen, it is not at all uncommon; in fact, it is the most abundant protein on earth.</a:t>
            </a:r>
          </a:p>
          <a:p>
            <a:r>
              <a:rPr lang="en-US" sz="1200" b="0" i="0" kern="1200" dirty="0" smtClean="0">
                <a:solidFill>
                  <a:schemeClr val="tx1"/>
                </a:solidFill>
                <a:effectLst/>
                <a:latin typeface="Times" pitchFamily="18" charset="0"/>
                <a:ea typeface="+mn-ea"/>
                <a:cs typeface="+mn-cs"/>
              </a:rPr>
              <a:t>It’s role: it is the enzyme that catalyzes the first step in the fixation of atmospheric carbon (for most plants, and also for cyanobacteria). Though abundant, </a:t>
            </a:r>
            <a:r>
              <a:rPr lang="en-US" sz="1200" b="0" i="0" kern="1200" dirty="0" err="1" smtClean="0">
                <a:solidFill>
                  <a:schemeClr val="tx1"/>
                </a:solidFill>
                <a:effectLst/>
                <a:latin typeface="Times" pitchFamily="18" charset="0"/>
                <a:ea typeface="+mn-ea"/>
                <a:cs typeface="+mn-cs"/>
              </a:rPr>
              <a:t>RuBisCo</a:t>
            </a:r>
            <a:r>
              <a:rPr lang="en-US" sz="1200" b="0" i="0" kern="1200" dirty="0" smtClean="0">
                <a:solidFill>
                  <a:schemeClr val="tx1"/>
                </a:solidFill>
                <a:effectLst/>
                <a:latin typeface="Times" pitchFamily="18" charset="0"/>
                <a:ea typeface="+mn-ea"/>
                <a:cs typeface="+mn-cs"/>
              </a:rPr>
              <a:t> is a slow, dim-witted enzyme if ever there was one. So slow that it fixes just three carbon molecules per second, and so dim-witted that it has trouble distinguishing between oxygen and CO2. Under many conditions, it will fix oxygen instead of CO2, in a process called plant respiration which causes carbon loss and robs the plant of growth opportunity.</a:t>
            </a:r>
          </a:p>
          <a:p>
            <a:r>
              <a:rPr lang="en-US" sz="1200" b="0" i="0" kern="1200" dirty="0" smtClean="0">
                <a:solidFill>
                  <a:schemeClr val="tx1"/>
                </a:solidFill>
                <a:effectLst/>
                <a:latin typeface="Times" pitchFamily="18" charset="0"/>
                <a:ea typeface="+mn-ea"/>
                <a:cs typeface="+mn-cs"/>
              </a:rPr>
              <a:t>As an article in Nature recently observed:</a:t>
            </a:r>
          </a:p>
          <a:p>
            <a:r>
              <a:rPr lang="en-US" sz="1200" b="0" i="1" kern="1200" dirty="0" smtClean="0">
                <a:solidFill>
                  <a:schemeClr val="tx1"/>
                </a:solidFill>
                <a:effectLst/>
                <a:latin typeface="Times" pitchFamily="18" charset="0"/>
                <a:ea typeface="+mn-ea"/>
                <a:cs typeface="+mn-cs"/>
              </a:rPr>
              <a:t>“Researchers have long wanted to increase yields by targeting Rubisco, the enzyme responsible for converting carbon dioxide into sugar. Rubisco is possibly the most abundant protein on Earth, and can account for up to half of all the soluble protein found in a leaf. But one reason for its abundance is its inefficiency: plants produce so much Rubisco in part to compensate for its slow catalysis. Some have estimated that tinkering with Rubisco and ways to boost the concentration of carbon dioxide around it could generate up to a 60% increase in the yields of crops such as rice and wheat.”</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So, what’s new?</a:t>
            </a:r>
          </a:p>
          <a:p>
            <a:r>
              <a:rPr lang="en-US" sz="1200" b="0" i="0" kern="1200" dirty="0" smtClean="0">
                <a:solidFill>
                  <a:schemeClr val="tx1"/>
                </a:solidFill>
                <a:effectLst/>
                <a:latin typeface="Times" pitchFamily="18" charset="0"/>
                <a:ea typeface="+mn-ea"/>
                <a:cs typeface="+mn-cs"/>
              </a:rPr>
              <a:t>As Nature observes:</a:t>
            </a:r>
          </a:p>
          <a:p>
            <a:r>
              <a:rPr lang="en-US" sz="1200" b="0" i="0" kern="1200" dirty="0" smtClean="0">
                <a:solidFill>
                  <a:schemeClr val="tx1"/>
                </a:solidFill>
                <a:effectLst/>
                <a:latin typeface="Times" pitchFamily="18" charset="0"/>
                <a:ea typeface="+mn-ea"/>
                <a:cs typeface="+mn-cs"/>
              </a:rPr>
              <a:t>“A team including Hanson and plant physiologist Martin Parry of </a:t>
            </a:r>
            <a:r>
              <a:rPr lang="en-US" sz="1200" b="0" i="0" kern="1200" dirty="0" err="1" smtClean="0">
                <a:solidFill>
                  <a:schemeClr val="tx1"/>
                </a:solidFill>
                <a:effectLst/>
                <a:latin typeface="Times" pitchFamily="18" charset="0"/>
                <a:ea typeface="+mn-ea"/>
                <a:cs typeface="+mn-cs"/>
              </a:rPr>
              <a:t>Rothamsted</a:t>
            </a:r>
            <a:r>
              <a:rPr lang="en-US" sz="1200" b="0" i="0" kern="1200" dirty="0" smtClean="0">
                <a:solidFill>
                  <a:schemeClr val="tx1"/>
                </a:solidFill>
                <a:effectLst/>
                <a:latin typeface="Times" pitchFamily="18" charset="0"/>
                <a:ea typeface="+mn-ea"/>
                <a:cs typeface="+mn-cs"/>
              </a:rPr>
              <a:t> Research in </a:t>
            </a:r>
            <a:r>
              <a:rPr lang="en-US" sz="1200" b="0" i="0" kern="1200" dirty="0" err="1" smtClean="0">
                <a:solidFill>
                  <a:schemeClr val="tx1"/>
                </a:solidFill>
                <a:effectLst/>
                <a:latin typeface="Times" pitchFamily="18" charset="0"/>
                <a:ea typeface="+mn-ea"/>
                <a:cs typeface="+mn-cs"/>
              </a:rPr>
              <a:t>Harpenden</a:t>
            </a:r>
            <a:r>
              <a:rPr lang="en-US" sz="1200" b="0" i="0" kern="1200" dirty="0" smtClean="0">
                <a:solidFill>
                  <a:schemeClr val="tx1"/>
                </a:solidFill>
                <a:effectLst/>
                <a:latin typeface="Times" pitchFamily="18" charset="0"/>
                <a:ea typeface="+mn-ea"/>
                <a:cs typeface="+mn-cs"/>
              </a:rPr>
              <a:t>, UK, shuttled bacterial Rubisco genes into the genome of the chloroplast — the cellular organelle where photosynthesis takes place — in the tobacco plant (</a:t>
            </a:r>
            <a:r>
              <a:rPr lang="en-US" sz="1200" b="0" i="1" kern="1200" dirty="0" err="1" smtClean="0">
                <a:solidFill>
                  <a:schemeClr val="tx1"/>
                </a:solidFill>
                <a:effectLst/>
                <a:latin typeface="Times" pitchFamily="18" charset="0"/>
                <a:ea typeface="+mn-ea"/>
                <a:cs typeface="+mn-cs"/>
              </a:rPr>
              <a:t>Nicotiana</a:t>
            </a:r>
            <a:r>
              <a:rPr lang="en-US" sz="1200" b="0" i="1" kern="1200" dirty="0" smtClean="0">
                <a:solidFill>
                  <a:schemeClr val="tx1"/>
                </a:solidFill>
                <a:effectLst/>
                <a:latin typeface="Times" pitchFamily="18" charset="0"/>
                <a:ea typeface="+mn-ea"/>
                <a:cs typeface="+mn-cs"/>
              </a:rPr>
              <a:t> </a:t>
            </a:r>
            <a:r>
              <a:rPr lang="en-US" sz="1200" b="0" i="1" kern="1200" dirty="0" err="1" smtClean="0">
                <a:solidFill>
                  <a:schemeClr val="tx1"/>
                </a:solidFill>
                <a:effectLst/>
                <a:latin typeface="Times" pitchFamily="18" charset="0"/>
                <a:ea typeface="+mn-ea"/>
                <a:cs typeface="+mn-cs"/>
              </a:rPr>
              <a:t>tabacum</a:t>
            </a:r>
            <a:r>
              <a:rPr lang="en-US" sz="1200" b="0" i="0" kern="1200" dirty="0" smtClean="0">
                <a:solidFill>
                  <a:schemeClr val="tx1"/>
                </a:solidFill>
                <a:effectLst/>
                <a:latin typeface="Times" pitchFamily="18" charset="0"/>
                <a:ea typeface="+mn-ea"/>
                <a:cs typeface="+mn-cs"/>
              </a:rPr>
              <a:t>), a common model organism for genetic-engineering research. In some of the plants the researchers also added a bacterial protein that is thought to help Rubisco to fold properly. In others, they added a bacterial protein that structurally supports Rubisco.</a:t>
            </a:r>
          </a:p>
          <a:p>
            <a:r>
              <a:rPr lang="en-US" sz="1200" b="0" i="0" kern="1200" dirty="0" smtClean="0">
                <a:solidFill>
                  <a:schemeClr val="tx1"/>
                </a:solidFill>
                <a:effectLst/>
                <a:latin typeface="Times" pitchFamily="18" charset="0"/>
                <a:ea typeface="+mn-ea"/>
                <a:cs typeface="+mn-cs"/>
              </a:rPr>
              <a:t>Both lines of tobacco were able to use the bacterial Rubisco for photosynthesis, and both converted CO2 to sugar faster than normal tobacco.”</a:t>
            </a:r>
          </a:p>
          <a:p>
            <a:r>
              <a:rPr lang="en-US" sz="1200" b="0" i="0" kern="1200" dirty="0" smtClean="0">
                <a:solidFill>
                  <a:schemeClr val="tx1"/>
                </a:solidFill>
                <a:effectLst/>
                <a:latin typeface="Times" pitchFamily="18" charset="0"/>
                <a:ea typeface="+mn-ea"/>
                <a:cs typeface="+mn-cs"/>
              </a:rPr>
              <a:t>The Bottom Line. Keep an eye on </a:t>
            </a:r>
            <a:r>
              <a:rPr lang="en-US" sz="1200" b="0" i="0" kern="1200" dirty="0" err="1" smtClean="0">
                <a:solidFill>
                  <a:schemeClr val="tx1"/>
                </a:solidFill>
                <a:effectLst/>
                <a:latin typeface="Times" pitchFamily="18" charset="0"/>
                <a:ea typeface="+mn-ea"/>
                <a:cs typeface="+mn-cs"/>
              </a:rPr>
              <a:t>RuBisCo</a:t>
            </a:r>
            <a:r>
              <a:rPr lang="en-US" sz="1200" b="0" i="0" kern="1200" dirty="0" smtClean="0">
                <a:solidFill>
                  <a:schemeClr val="tx1"/>
                </a:solidFill>
                <a:effectLst/>
                <a:latin typeface="Times" pitchFamily="18" charset="0"/>
                <a:ea typeface="+mn-ea"/>
                <a:cs typeface="+mn-cs"/>
              </a:rPr>
              <a:t> research and, in general, the search for increased </a:t>
            </a:r>
            <a:r>
              <a:rPr lang="en-US" sz="1200" b="0" i="0" kern="1200" dirty="0" err="1" smtClean="0">
                <a:solidFill>
                  <a:schemeClr val="tx1"/>
                </a:solidFill>
                <a:effectLst/>
                <a:latin typeface="Times" pitchFamily="18" charset="0"/>
                <a:ea typeface="+mn-ea"/>
                <a:cs typeface="+mn-cs"/>
              </a:rPr>
              <a:t>photosythetic</a:t>
            </a:r>
            <a:r>
              <a:rPr lang="en-US" sz="1200" b="0" i="0" kern="1200" dirty="0" smtClean="0">
                <a:solidFill>
                  <a:schemeClr val="tx1"/>
                </a:solidFill>
                <a:effectLst/>
                <a:latin typeface="Times" pitchFamily="18" charset="0"/>
                <a:ea typeface="+mn-ea"/>
                <a:cs typeface="+mn-cs"/>
              </a:rPr>
              <a:t> efficiency. Should efficiencies rise to the 10 percent range, a tremendous number of conflicts over land </a:t>
            </a:r>
            <a:r>
              <a:rPr lang="en-US" sz="1200" b="0" i="0" kern="1200" dirty="0" err="1" smtClean="0">
                <a:solidFill>
                  <a:schemeClr val="tx1"/>
                </a:solidFill>
                <a:effectLst/>
                <a:latin typeface="Times" pitchFamily="18" charset="0"/>
                <a:ea typeface="+mn-ea"/>
                <a:cs typeface="+mn-cs"/>
              </a:rPr>
              <a:t>allocayion</a:t>
            </a:r>
            <a:r>
              <a:rPr lang="en-US" sz="1200" b="0" i="0" kern="1200" dirty="0" smtClean="0">
                <a:solidFill>
                  <a:schemeClr val="tx1"/>
                </a:solidFill>
                <a:effectLst/>
                <a:latin typeface="Times" pitchFamily="18" charset="0"/>
                <a:ea typeface="+mn-ea"/>
                <a:cs typeface="+mn-cs"/>
              </a:rPr>
              <a:t> simply melt away.</a:t>
            </a:r>
          </a:p>
          <a:p>
            <a:r>
              <a:rPr lang="en-US" sz="1200" b="0" i="0" u="none" strike="noStrike" kern="1200" dirty="0" smtClean="0">
                <a:solidFill>
                  <a:schemeClr val="tx1"/>
                </a:solidFill>
                <a:effectLst/>
                <a:latin typeface="Times" pitchFamily="18" charset="0"/>
                <a:ea typeface="+mn-ea"/>
                <a:cs typeface="+mn-cs"/>
                <a:hlinkClick r:id="rId11"/>
              </a:rPr>
              <a:t>More on the story.</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4. </a:t>
            </a:r>
            <a:r>
              <a:rPr lang="en-US" sz="1200" b="0" i="0" kern="1200" dirty="0" err="1" smtClean="0">
                <a:solidFill>
                  <a:schemeClr val="tx1"/>
                </a:solidFill>
                <a:effectLst/>
                <a:latin typeface="Times" pitchFamily="18" charset="0"/>
                <a:ea typeface="+mn-ea"/>
                <a:cs typeface="+mn-cs"/>
              </a:rPr>
              <a:t>Electrofuels</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In general, these are organisms, generally bacteria, that use surplus electricity produced from solar and wind or other renewable energy sources to convert CO2 into biomaterials and biofuels. So, it’s a photosynthesis bypass. Natural bacteria exists which can convert CO2 into methane and acetate but researchers believe with some small genetic mutations they can get the bacteria to produce fuel.</a:t>
            </a:r>
          </a:p>
          <a:p>
            <a:r>
              <a:rPr lang="en-US" sz="1200" b="0" i="0" kern="1200" dirty="0" smtClean="0">
                <a:solidFill>
                  <a:schemeClr val="tx1"/>
                </a:solidFill>
                <a:effectLst/>
                <a:latin typeface="Times" pitchFamily="18" charset="0"/>
                <a:ea typeface="+mn-ea"/>
                <a:cs typeface="+mn-cs"/>
              </a:rPr>
              <a:t>As ARPA-E’s </a:t>
            </a:r>
            <a:r>
              <a:rPr lang="en-US" sz="1200" b="0" i="0" u="none" strike="noStrike" kern="1200" dirty="0" err="1" smtClean="0">
                <a:solidFill>
                  <a:schemeClr val="tx1"/>
                </a:solidFill>
                <a:effectLst/>
                <a:latin typeface="Times" pitchFamily="18" charset="0"/>
                <a:ea typeface="+mn-ea"/>
                <a:cs typeface="+mn-cs"/>
                <a:hlinkClick r:id="rId12"/>
              </a:rPr>
              <a:t>Electrofuels</a:t>
            </a:r>
            <a:r>
              <a:rPr lang="en-US" sz="1200" b="0" i="0" u="none" strike="noStrike" kern="1200" dirty="0" smtClean="0">
                <a:solidFill>
                  <a:schemeClr val="tx1"/>
                </a:solidFill>
                <a:effectLst/>
                <a:latin typeface="Times" pitchFamily="18" charset="0"/>
                <a:ea typeface="+mn-ea"/>
                <a:cs typeface="+mn-cs"/>
                <a:hlinkClick r:id="rId12"/>
              </a:rPr>
              <a:t> manifesto states</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“Most biofuels are produced from plant material that is created through photosynthesis, a process that converts solar energy into stored chemical energy in plants. However, photosynthesis is an inefficient process, and the energy stored in plant material requires significant processing to produce biofuels. Current biofuel production methods are also intensive and require additional resources, such as water, fertilizer, and large areas of land to grow crops.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bypass photosynthesis altogether by utilizing microorganisms that are self-reliant and don’t need solar energy to grow or produce biofuels. These microorganisms can directly use energy from electricity and chemical compounds like hydrogen to produce liquid fuels from carbon dioxide (CO2).”</a:t>
            </a:r>
          </a:p>
          <a:p>
            <a:r>
              <a:rPr lang="en-US" sz="1200" b="0" i="0" kern="1200" dirty="0" smtClean="0">
                <a:solidFill>
                  <a:schemeClr val="tx1"/>
                </a:solidFill>
                <a:effectLst/>
                <a:latin typeface="Times" pitchFamily="18" charset="0"/>
                <a:ea typeface="+mn-ea"/>
                <a:cs typeface="+mn-cs"/>
              </a:rPr>
              <a:t>Here’s </a:t>
            </a:r>
            <a:r>
              <a:rPr lang="en-US" sz="1200" b="0" i="0" u="none" strike="noStrike" kern="1200" dirty="0" smtClean="0">
                <a:solidFill>
                  <a:schemeClr val="tx1"/>
                </a:solidFill>
                <a:effectLst/>
                <a:latin typeface="Times" pitchFamily="18" charset="0"/>
                <a:ea typeface="+mn-ea"/>
                <a:cs typeface="+mn-cs"/>
                <a:hlinkClick r:id="rId13"/>
              </a:rPr>
              <a:t>one recent project from Denmark</a:t>
            </a:r>
            <a:r>
              <a:rPr lang="en-US" sz="1200" b="0" i="0" kern="1200" dirty="0" smtClean="0">
                <a:solidFill>
                  <a:schemeClr val="tx1"/>
                </a:solidFill>
                <a:effectLst/>
                <a:latin typeface="Times" pitchFamily="18" charset="0"/>
                <a:ea typeface="+mn-ea"/>
                <a:cs typeface="+mn-cs"/>
              </a:rPr>
              <a:t>.</a:t>
            </a:r>
          </a:p>
          <a:p>
            <a:r>
              <a:rPr lang="en-US" sz="1200" b="1" i="0" kern="1200" dirty="0" smtClean="0">
                <a:solidFill>
                  <a:schemeClr val="tx1"/>
                </a:solidFill>
                <a:effectLst/>
                <a:latin typeface="Times" pitchFamily="18" charset="0"/>
                <a:ea typeface="+mn-ea"/>
                <a:cs typeface="+mn-cs"/>
              </a:rPr>
              <a:t>An example: The UCLA </a:t>
            </a:r>
            <a:r>
              <a:rPr lang="en-US" sz="1200" b="1" i="0" kern="1200" dirty="0" err="1" smtClean="0">
                <a:solidFill>
                  <a:schemeClr val="tx1"/>
                </a:solidFill>
                <a:effectLst/>
                <a:latin typeface="Times" pitchFamily="18" charset="0"/>
                <a:ea typeface="+mn-ea"/>
                <a:cs typeface="+mn-cs"/>
              </a:rPr>
              <a:t>electrofuels</a:t>
            </a:r>
            <a:r>
              <a:rPr lang="en-US" sz="1200" b="1" i="0" kern="1200" dirty="0" smtClean="0">
                <a:solidFill>
                  <a:schemeClr val="tx1"/>
                </a:solidFill>
                <a:effectLst/>
                <a:latin typeface="Times" pitchFamily="18" charset="0"/>
                <a:ea typeface="+mn-ea"/>
                <a:cs typeface="+mn-cs"/>
              </a:rPr>
              <a:t> program</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UCLA is utilizing renewable electricity to power direct liquid fuel production in genetically engineered </a:t>
            </a:r>
            <a:r>
              <a:rPr lang="en-US" sz="1200" b="0" i="0" kern="1200" dirty="0" err="1" smtClean="0">
                <a:solidFill>
                  <a:schemeClr val="tx1"/>
                </a:solidFill>
                <a:effectLst/>
                <a:latin typeface="Times" pitchFamily="18" charset="0"/>
                <a:ea typeface="+mn-ea"/>
                <a:cs typeface="+mn-cs"/>
              </a:rPr>
              <a:t>Ralstonia</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eutropha</a:t>
            </a:r>
            <a:r>
              <a:rPr lang="en-US" sz="1200" b="0" i="0" kern="1200" dirty="0" smtClean="0">
                <a:solidFill>
                  <a:schemeClr val="tx1"/>
                </a:solidFill>
                <a:effectLst/>
                <a:latin typeface="Times" pitchFamily="18" charset="0"/>
                <a:ea typeface="+mn-ea"/>
                <a:cs typeface="+mn-cs"/>
              </a:rPr>
              <a:t> bacteria. UCLA is using renewable electricity to convert carbon dioxide into formic acid, a liquid soluble compound that delivers both carbon and energy to the bacteria. The bacteria are genetically engineered to convert the formic acid into liquid fuel—in this case alcohols such as butanol.</a:t>
            </a:r>
          </a:p>
          <a:p>
            <a:r>
              <a:rPr lang="en-US" sz="1200" b="1" i="0" kern="1200" dirty="0" smtClean="0">
                <a:solidFill>
                  <a:schemeClr val="tx1"/>
                </a:solidFill>
                <a:effectLst/>
                <a:latin typeface="Times" pitchFamily="18" charset="0"/>
                <a:ea typeface="+mn-ea"/>
                <a:cs typeface="+mn-cs"/>
              </a:rPr>
              <a:t>Current limitations of </a:t>
            </a:r>
            <a:r>
              <a:rPr lang="en-US" sz="1200" b="1" i="0" kern="1200" dirty="0" err="1" smtClean="0">
                <a:solidFill>
                  <a:schemeClr val="tx1"/>
                </a:solidFill>
                <a:effectLst/>
                <a:latin typeface="Times" pitchFamily="18" charset="0"/>
                <a:ea typeface="+mn-ea"/>
                <a:cs typeface="+mn-cs"/>
              </a:rPr>
              <a:t>electrofuels</a:t>
            </a:r>
            <a:r>
              <a:rPr lang="en-US" sz="1200" b="1" i="0" kern="1200" dirty="0" smtClean="0">
                <a:solidFill>
                  <a:schemeClr val="tx1"/>
                </a:solidFill>
                <a:effectLst/>
                <a:latin typeface="Times" pitchFamily="18" charset="0"/>
                <a:ea typeface="+mn-ea"/>
                <a:cs typeface="+mn-cs"/>
              </a:rPr>
              <a:t> technology</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Well, right now they are all of them in the lab. But more importantly, at truly massive scale there is going to be a requirement for drop-in fuels, as opposed to alcohols that don’t readily blend at high levels and meet EPA and vehicle specs.</a:t>
            </a:r>
          </a:p>
          <a:p>
            <a:r>
              <a:rPr lang="en-US" sz="1200" b="0" i="0" kern="1200" dirty="0" smtClean="0">
                <a:solidFill>
                  <a:schemeClr val="tx1"/>
                </a:solidFill>
                <a:effectLst/>
                <a:latin typeface="Times" pitchFamily="18" charset="0"/>
                <a:ea typeface="+mn-ea"/>
                <a:cs typeface="+mn-cs"/>
              </a:rPr>
              <a:t>Right now, most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magic bugs have been engineered to produce higher alcohols – generally </a:t>
            </a:r>
            <a:r>
              <a:rPr lang="en-US" sz="1200" b="0" i="0" kern="1200" dirty="0" err="1" smtClean="0">
                <a:solidFill>
                  <a:schemeClr val="tx1"/>
                </a:solidFill>
                <a:effectLst/>
                <a:latin typeface="Times" pitchFamily="18" charset="0"/>
                <a:ea typeface="+mn-ea"/>
                <a:cs typeface="+mn-cs"/>
              </a:rPr>
              <a:t>isobutanol</a:t>
            </a:r>
            <a:r>
              <a:rPr lang="en-US" sz="1200" b="0" i="0" kern="1200" dirty="0" smtClean="0">
                <a:solidFill>
                  <a:schemeClr val="tx1"/>
                </a:solidFill>
                <a:effectLst/>
                <a:latin typeface="Times" pitchFamily="18" charset="0"/>
                <a:ea typeface="+mn-ea"/>
                <a:cs typeface="+mn-cs"/>
              </a:rPr>
              <a:t>, although Harvard’s Wyss Institute is investigating </a:t>
            </a:r>
            <a:r>
              <a:rPr lang="en-US" sz="1200" b="0" i="0" kern="1200" dirty="0" err="1" smtClean="0">
                <a:solidFill>
                  <a:schemeClr val="tx1"/>
                </a:solidFill>
                <a:effectLst/>
                <a:latin typeface="Times" pitchFamily="18" charset="0"/>
                <a:ea typeface="+mn-ea"/>
                <a:cs typeface="+mn-cs"/>
              </a:rPr>
              <a:t>octanol</a:t>
            </a:r>
            <a:r>
              <a:rPr lang="en-US" sz="1200" b="0" i="0" kern="1200" dirty="0" smtClean="0">
                <a:solidFill>
                  <a:schemeClr val="tx1"/>
                </a:solidFill>
                <a:effectLst/>
                <a:latin typeface="Times" pitchFamily="18" charset="0"/>
                <a:ea typeface="+mn-ea"/>
                <a:cs typeface="+mn-cs"/>
              </a:rPr>
              <a:t>. Others are looking at bio-oils that will need further upgrading to drop-in fuels.</a:t>
            </a:r>
          </a:p>
          <a:p>
            <a:r>
              <a:rPr lang="en-US" sz="1200" b="0" i="0" kern="1200" dirty="0" smtClean="0">
                <a:solidFill>
                  <a:schemeClr val="tx1"/>
                </a:solidFill>
                <a:effectLst/>
                <a:latin typeface="Times" pitchFamily="18" charset="0"/>
                <a:ea typeface="+mn-ea"/>
                <a:cs typeface="+mn-cs"/>
              </a:rPr>
              <a:t>A lonely alternative – aimed at drop-in fuels? Ginkgo </a:t>
            </a:r>
            <a:r>
              <a:rPr lang="en-US" sz="1200" b="0" i="0" kern="1200" dirty="0" err="1" smtClean="0">
                <a:solidFill>
                  <a:schemeClr val="tx1"/>
                </a:solidFill>
                <a:effectLst/>
                <a:latin typeface="Times" pitchFamily="18" charset="0"/>
                <a:ea typeface="+mn-ea"/>
                <a:cs typeface="+mn-cs"/>
              </a:rPr>
              <a:t>BioWorks</a:t>
            </a:r>
            <a:r>
              <a:rPr lang="en-US" sz="1200" b="0" i="0" kern="1200" dirty="0" smtClean="0">
                <a:solidFill>
                  <a:schemeClr val="tx1"/>
                </a:solidFill>
                <a:effectLst/>
                <a:latin typeface="Times" pitchFamily="18" charset="0"/>
                <a:ea typeface="+mn-ea"/>
                <a:cs typeface="+mn-cs"/>
              </a:rPr>
              <a:t> has a project to produce isooctane – now, that’s in the gasoline range (and has a terrific 100 octane rating – in fact, its the baseline gasoline component for “octane ratings” that measure anti-knock properties).</a:t>
            </a:r>
          </a:p>
          <a:p>
            <a:r>
              <a:rPr lang="en-US" sz="1200" b="0" i="0" kern="1200" dirty="0" smtClean="0">
                <a:solidFill>
                  <a:schemeClr val="tx1"/>
                </a:solidFill>
                <a:effectLst/>
                <a:latin typeface="Times" pitchFamily="18" charset="0"/>
                <a:ea typeface="+mn-ea"/>
                <a:cs typeface="+mn-cs"/>
              </a:rPr>
              <a:t>One other limitation? Water. At scale, the systems will likely need to be based on seawater, or at least brackish non-potable water, or even water recovered from fossil wellhead areas. No point in solving the biomass problem to get right back into a freshwater sustainability problem.</a:t>
            </a:r>
          </a:p>
          <a:p>
            <a:r>
              <a:rPr lang="en-US" sz="1200" b="0" i="0" u="none" strike="noStrike" kern="1200" dirty="0" smtClean="0">
                <a:solidFill>
                  <a:schemeClr val="tx1"/>
                </a:solidFill>
                <a:effectLst/>
                <a:latin typeface="Times" pitchFamily="18" charset="0"/>
                <a:ea typeface="+mn-ea"/>
                <a:cs typeface="+mn-cs"/>
                <a:hlinkClick r:id="rId14"/>
              </a:rPr>
              <a:t>Here are the entire class of 13 </a:t>
            </a:r>
            <a:r>
              <a:rPr lang="en-US" sz="1200" b="0" i="0" u="none" strike="noStrike" kern="1200" dirty="0" err="1" smtClean="0">
                <a:solidFill>
                  <a:schemeClr val="tx1"/>
                </a:solidFill>
                <a:effectLst/>
                <a:latin typeface="Times" pitchFamily="18" charset="0"/>
                <a:ea typeface="+mn-ea"/>
                <a:cs typeface="+mn-cs"/>
                <a:hlinkClick r:id="rId14"/>
              </a:rPr>
              <a:t>electrofuels</a:t>
            </a:r>
            <a:r>
              <a:rPr lang="en-US" sz="1200" b="0" i="0" u="none" strike="noStrike" kern="1200" dirty="0" smtClean="0">
                <a:solidFill>
                  <a:schemeClr val="tx1"/>
                </a:solidFill>
                <a:effectLst/>
                <a:latin typeface="Times" pitchFamily="18" charset="0"/>
                <a:ea typeface="+mn-ea"/>
                <a:cs typeface="+mn-cs"/>
                <a:hlinkClick r:id="rId14"/>
              </a:rPr>
              <a:t> projects funded by ARPA-E</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5. Artificial photosynthesis.</a:t>
            </a:r>
          </a:p>
          <a:p>
            <a:r>
              <a:rPr lang="en-US" sz="1200" b="0" i="0" kern="1200" dirty="0" smtClean="0">
                <a:solidFill>
                  <a:schemeClr val="tx1"/>
                </a:solidFill>
                <a:effectLst/>
                <a:latin typeface="Times" pitchFamily="18" charset="0"/>
                <a:ea typeface="+mn-ea"/>
                <a:cs typeface="+mn-cs"/>
              </a:rPr>
              <a:t>OK, so you don’t like the outcomes from traditional photosynthesis, you don’t like bypassing it with </a:t>
            </a:r>
            <a:r>
              <a:rPr lang="en-US" sz="1200" b="0" i="0" kern="1200" dirty="0" err="1" smtClean="0">
                <a:solidFill>
                  <a:schemeClr val="tx1"/>
                </a:solidFill>
                <a:effectLst/>
                <a:latin typeface="Times" pitchFamily="18" charset="0"/>
                <a:ea typeface="+mn-ea"/>
                <a:cs typeface="+mn-cs"/>
              </a:rPr>
              <a:t>electrofuels</a:t>
            </a:r>
            <a:r>
              <a:rPr lang="en-US" sz="1200" b="0" i="0" kern="1200" dirty="0" smtClean="0">
                <a:solidFill>
                  <a:schemeClr val="tx1"/>
                </a:solidFill>
                <a:effectLst/>
                <a:latin typeface="Times" pitchFamily="18" charset="0"/>
                <a:ea typeface="+mn-ea"/>
                <a:cs typeface="+mn-cs"/>
              </a:rPr>
              <a:t> — so what’s a good scientist to do? </a:t>
            </a:r>
            <a:r>
              <a:rPr lang="en-US" sz="1200" b="1" i="0" kern="1200" dirty="0" smtClean="0">
                <a:solidFill>
                  <a:schemeClr val="tx1"/>
                </a:solidFill>
                <a:effectLst/>
                <a:latin typeface="Times" pitchFamily="18" charset="0"/>
                <a:ea typeface="+mn-ea"/>
                <a:cs typeface="+mn-cs"/>
              </a:rPr>
              <a:t>Invent a new system of photosynthesis from the ground up.</a:t>
            </a:r>
            <a:r>
              <a:rPr lang="en-US" sz="1200" b="0" i="0" kern="1200" dirty="0" smtClean="0">
                <a:solidFill>
                  <a:schemeClr val="tx1"/>
                </a:solidFill>
                <a:effectLst/>
                <a:latin typeface="Times" pitchFamily="18" charset="0"/>
                <a:ea typeface="+mn-ea"/>
                <a:cs typeface="+mn-cs"/>
              </a:rPr>
              <a:t> Which, essentially, is the case with a team of DOE, Berkeley Lab and UC-Berkeley researchers who: “have created a hybrid system of semiconducting nanowires and bacteria that mimics the natural photosynthetic process by which plants use the energy in sunlight to synthesize carbohydrates from carbon dioxide and water.</a:t>
            </a:r>
          </a:p>
          <a:p>
            <a:r>
              <a:rPr lang="en-US" sz="1200" b="0" i="0" kern="1200" dirty="0" smtClean="0">
                <a:solidFill>
                  <a:schemeClr val="tx1"/>
                </a:solidFill>
                <a:effectLst/>
                <a:latin typeface="Times" pitchFamily="18" charset="0"/>
                <a:ea typeface="+mn-ea"/>
                <a:cs typeface="+mn-cs"/>
              </a:rPr>
              <a:t>Researcher Chris Chang noted:</a:t>
            </a:r>
          </a:p>
          <a:p>
            <a:r>
              <a:rPr lang="en-US" sz="1200" b="0" i="1" kern="1200" dirty="0" smtClean="0">
                <a:solidFill>
                  <a:schemeClr val="tx1"/>
                </a:solidFill>
                <a:effectLst/>
                <a:latin typeface="Times" pitchFamily="18" charset="0"/>
                <a:ea typeface="+mn-ea"/>
                <a:cs typeface="+mn-cs"/>
              </a:rPr>
              <a:t>“In natural photosynthesis, leaves harvest solar energy and carbon dioxide is reduced and combined with water for the synthesis of molecular products that form biomass. In our system, nanowires harvest solar energy and deliver electrons to bacteria, where carbon dioxide is reduced and combined with water for the synthesis of a variety of targeted, value-added chemical products.”</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So, the nanowire forest does the work of capturing sunlight, and the organisms use the electrons to catalyze the production of </a:t>
            </a:r>
            <a:r>
              <a:rPr lang="en-US" sz="1200" b="0" i="0" kern="1200" dirty="0" err="1" smtClean="0">
                <a:solidFill>
                  <a:schemeClr val="tx1"/>
                </a:solidFill>
                <a:effectLst/>
                <a:latin typeface="Times" pitchFamily="18" charset="0"/>
                <a:ea typeface="+mn-ea"/>
                <a:cs typeface="+mn-cs"/>
              </a:rPr>
              <a:t>acetete</a:t>
            </a:r>
            <a:r>
              <a:rPr lang="en-US" sz="1200" b="0" i="0" kern="1200" dirty="0" smtClean="0">
                <a:solidFill>
                  <a:schemeClr val="tx1"/>
                </a:solidFill>
                <a:effectLst/>
                <a:latin typeface="Times" pitchFamily="18" charset="0"/>
                <a:ea typeface="+mn-ea"/>
                <a:cs typeface="+mn-cs"/>
              </a:rPr>
              <a:t> from water and carbon dioxide.</a:t>
            </a:r>
          </a:p>
          <a:p>
            <a:r>
              <a:rPr lang="en-US" sz="1200" b="1" i="0" kern="1200" dirty="0" smtClean="0">
                <a:solidFill>
                  <a:schemeClr val="tx1"/>
                </a:solidFill>
                <a:effectLst/>
                <a:latin typeface="Times" pitchFamily="18" charset="0"/>
                <a:ea typeface="+mn-ea"/>
                <a:cs typeface="+mn-cs"/>
              </a:rPr>
              <a:t>Game-changer?</a:t>
            </a:r>
            <a:r>
              <a:rPr lang="en-US" sz="1200" b="0" i="0" kern="1200" dirty="0" smtClean="0">
                <a:solidFill>
                  <a:schemeClr val="tx1"/>
                </a:solidFill>
                <a:effectLst/>
                <a:latin typeface="Times" pitchFamily="18" charset="0"/>
                <a:ea typeface="+mn-ea"/>
                <a:cs typeface="+mn-cs"/>
              </a:rPr>
              <a:t> Could be. It’s a technology  that can capture carbon dioxide emissions before they are vented into the atmosphere and then, powered by solar energy, convert that carbon dioxide into valuable chemical products, including biodegradable plastics, pharmaceutical drugs and even liquid fuels.</a:t>
            </a:r>
          </a:p>
          <a:p>
            <a:r>
              <a:rPr lang="en-US" sz="1200" b="0" i="0" kern="1200" dirty="0" smtClean="0">
                <a:solidFill>
                  <a:schemeClr val="tx1"/>
                </a:solidFill>
                <a:effectLst/>
                <a:latin typeface="Times" pitchFamily="18" charset="0"/>
                <a:ea typeface="+mn-ea"/>
                <a:cs typeface="+mn-cs"/>
              </a:rPr>
              <a:t>Researcher </a:t>
            </a:r>
            <a:r>
              <a:rPr lang="en-US" sz="1200" b="0" i="0" kern="1200" dirty="0" err="1" smtClean="0">
                <a:solidFill>
                  <a:schemeClr val="tx1"/>
                </a:solidFill>
                <a:effectLst/>
                <a:latin typeface="Times" pitchFamily="18" charset="0"/>
                <a:ea typeface="+mn-ea"/>
                <a:cs typeface="+mn-cs"/>
              </a:rPr>
              <a:t>Peidong</a:t>
            </a:r>
            <a:r>
              <a:rPr lang="en-US" sz="1200" b="0" i="0" kern="1200" dirty="0" smtClean="0">
                <a:solidFill>
                  <a:schemeClr val="tx1"/>
                </a:solidFill>
                <a:effectLst/>
                <a:latin typeface="Times" pitchFamily="18" charset="0"/>
                <a:ea typeface="+mn-ea"/>
                <a:cs typeface="+mn-cs"/>
              </a:rPr>
              <a:t> Yang pointed to a “forest” of nanowires that substitute for </a:t>
            </a:r>
            <a:r>
              <a:rPr lang="en-US" sz="1200" b="0" i="0" kern="1200" dirty="0" err="1" smtClean="0">
                <a:solidFill>
                  <a:schemeClr val="tx1"/>
                </a:solidFill>
                <a:effectLst/>
                <a:latin typeface="Times" pitchFamily="18" charset="0"/>
                <a:ea typeface="+mn-ea"/>
                <a:cs typeface="+mn-cs"/>
              </a:rPr>
              <a:t>functinos</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fround</a:t>
            </a:r>
            <a:r>
              <a:rPr lang="en-US" sz="1200" b="0" i="0" kern="1200" dirty="0" smtClean="0">
                <a:solidFill>
                  <a:schemeClr val="tx1"/>
                </a:solidFill>
                <a:effectLst/>
                <a:latin typeface="Times" pitchFamily="18" charset="0"/>
                <a:ea typeface="+mn-ea"/>
                <a:cs typeface="+mn-cs"/>
              </a:rPr>
              <a:t> in terrestrial plants. “Our artificial forest is similar to the chloroplasts in green plants,” Yang says. “When sunlight is absorbed, photo-excited electron−hole pairs are generated in the silicon and titanium oxide nanowires, which absorb different regions of the solar spectrum.” Once the nanowire forest is built, microbes are added that catalyze</a:t>
            </a:r>
          </a:p>
          <a:p>
            <a:r>
              <a:rPr lang="en-US" sz="1200" b="1" i="0" kern="1200" dirty="0" smtClean="0">
                <a:solidFill>
                  <a:schemeClr val="tx1"/>
                </a:solidFill>
                <a:effectLst/>
                <a:latin typeface="Times" pitchFamily="18" charset="0"/>
                <a:ea typeface="+mn-ea"/>
                <a:cs typeface="+mn-cs"/>
              </a:rPr>
              <a:t>Limitation?</a:t>
            </a:r>
            <a:r>
              <a:rPr lang="en-US" sz="1200" b="0" i="0" kern="1200" dirty="0" smtClean="0">
                <a:solidFill>
                  <a:schemeClr val="tx1"/>
                </a:solidFill>
                <a:effectLst/>
                <a:latin typeface="Times" pitchFamily="18" charset="0"/>
                <a:ea typeface="+mn-ea"/>
                <a:cs typeface="+mn-cs"/>
              </a:rPr>
              <a:t> “This new artificial photosynthetic system synthesizes the combination of carbon dioxide and water into acetate — which is to say, a precursor for many things but we don’t have a one-step pathway to a </a:t>
            </a:r>
            <a:r>
              <a:rPr lang="en-US" sz="1200" b="0" i="0" kern="1200" dirty="0" err="1" smtClean="0">
                <a:solidFill>
                  <a:schemeClr val="tx1"/>
                </a:solidFill>
                <a:effectLst/>
                <a:latin typeface="Times" pitchFamily="18" charset="0"/>
                <a:ea typeface="+mn-ea"/>
                <a:cs typeface="+mn-cs"/>
              </a:rPr>
              <a:t>transfomraiyon</a:t>
            </a:r>
            <a:r>
              <a:rPr lang="en-US" sz="1200" b="0" i="0" kern="1200" dirty="0" smtClean="0">
                <a:solidFill>
                  <a:schemeClr val="tx1"/>
                </a:solidFill>
                <a:effectLst/>
                <a:latin typeface="Times" pitchFamily="18" charset="0"/>
                <a:ea typeface="+mn-ea"/>
                <a:cs typeface="+mn-cs"/>
              </a:rPr>
              <a:t> energy molecule.</a:t>
            </a:r>
          </a:p>
          <a:p>
            <a:r>
              <a:rPr lang="en-US" sz="1200" b="0" i="0" u="none" strike="noStrike" kern="1200" dirty="0" smtClean="0">
                <a:solidFill>
                  <a:schemeClr val="tx1"/>
                </a:solidFill>
                <a:effectLst/>
                <a:latin typeface="Times" pitchFamily="18" charset="0"/>
                <a:ea typeface="+mn-ea"/>
                <a:cs typeface="+mn-cs"/>
                <a:hlinkClick r:id="rId15"/>
              </a:rPr>
              <a:t>We highlighted the research here</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6. Fuel cell breakthroughs</a:t>
            </a:r>
          </a:p>
          <a:p>
            <a:r>
              <a:rPr lang="en-US" sz="1200" b="0" i="0" kern="1200" dirty="0" smtClean="0">
                <a:solidFill>
                  <a:schemeClr val="tx1"/>
                </a:solidFill>
                <a:effectLst/>
                <a:latin typeface="Times" pitchFamily="18" charset="0"/>
                <a:ea typeface="+mn-ea"/>
                <a:cs typeface="+mn-cs"/>
              </a:rPr>
              <a:t>OK, so for some reason you simply want to bypass biomass strategies altogether — after all, what you want at the end of the day is a fuel molecule that works in a known propulsion technology, and you’d like to get it from something abundant like water, if you could.</a:t>
            </a:r>
          </a:p>
          <a:p>
            <a:r>
              <a:rPr lang="en-US" sz="1200" b="0" i="0" kern="1200" dirty="0" smtClean="0">
                <a:solidFill>
                  <a:schemeClr val="tx1"/>
                </a:solidFill>
                <a:effectLst/>
                <a:latin typeface="Times" pitchFamily="18" charset="0"/>
                <a:ea typeface="+mn-ea"/>
                <a:cs typeface="+mn-cs"/>
              </a:rPr>
              <a:t>So, what about fuel cell technologies, in which you convert hydrogen to water (using abundant atmospheric oxygen), and in the process you create a release of chemical energy — a technology Toyota is getting way, way down the road with via its line of fuel cell vehicles.  You can learn about the revolutionary Toyota </a:t>
            </a:r>
            <a:r>
              <a:rPr lang="en-US" sz="1200" b="0" i="0" kern="1200" dirty="0" err="1" smtClean="0">
                <a:solidFill>
                  <a:schemeClr val="tx1"/>
                </a:solidFill>
                <a:effectLst/>
                <a:latin typeface="Times" pitchFamily="18" charset="0"/>
                <a:ea typeface="+mn-ea"/>
                <a:cs typeface="+mn-cs"/>
              </a:rPr>
              <a:t>Mirai</a:t>
            </a:r>
            <a:r>
              <a:rPr lang="en-US" sz="1200" b="0" i="0" kern="1200" dirty="0" smtClean="0">
                <a:solidFill>
                  <a:schemeClr val="tx1"/>
                </a:solidFill>
                <a:effectLst/>
                <a:latin typeface="Times" pitchFamily="18" charset="0"/>
                <a:ea typeface="+mn-ea"/>
                <a:cs typeface="+mn-cs"/>
              </a:rPr>
              <a:t> here.</a:t>
            </a:r>
          </a:p>
          <a:p>
            <a:r>
              <a:rPr lang="en-US" sz="1200" b="0" i="0" kern="1200" dirty="0" smtClean="0">
                <a:solidFill>
                  <a:schemeClr val="tx1"/>
                </a:solidFill>
                <a:effectLst/>
                <a:latin typeface="Times" pitchFamily="18" charset="0"/>
                <a:ea typeface="+mn-ea"/>
                <a:cs typeface="+mn-cs"/>
              </a:rPr>
              <a:t>Limitation on that technology? First, you need a new vehicle and second, the world needs a new fueling infrastructure in the form of delivering hydrogen to you, cost effectively and (we hope) renewably.</a:t>
            </a:r>
          </a:p>
          <a:p>
            <a:r>
              <a:rPr lang="en-US" sz="1200" b="1" i="0" kern="1200" dirty="0" smtClean="0">
                <a:solidFill>
                  <a:schemeClr val="tx1"/>
                </a:solidFill>
                <a:effectLst/>
                <a:latin typeface="Times" pitchFamily="18" charset="0"/>
                <a:ea typeface="+mn-ea"/>
                <a:cs typeface="+mn-cs"/>
              </a:rPr>
              <a:t>So here’s a breakthrough on the fuel side.</a:t>
            </a:r>
            <a:r>
              <a:rPr lang="en-US" sz="1200" b="0" i="0" kern="1200" dirty="0" smtClean="0">
                <a:solidFill>
                  <a:schemeClr val="tx1"/>
                </a:solidFill>
                <a:effectLst/>
                <a:latin typeface="Times" pitchFamily="18" charset="0"/>
                <a:ea typeface="+mn-ea"/>
                <a:cs typeface="+mn-cs"/>
              </a:rPr>
              <a:t> What about splitting water to make hydrogen in the first place? Now, you might think – here’s a perpetual energy machine, splitting water into hydrogen and oxygen and then recombining it. But in this case, we could be using solar energy to split water — so we are consuming energy to make this reaction work, but we are using free, abundant solar energy. To us, this is the ultimate technology — no land use, no carbon, little net water usage, an all renewable source of energy, a proven vehicle technology that provides range and power.</a:t>
            </a:r>
          </a:p>
          <a:p>
            <a:r>
              <a:rPr lang="en-US" sz="1200" b="1" i="0" kern="1200" dirty="0" smtClean="0">
                <a:solidFill>
                  <a:schemeClr val="tx1"/>
                </a:solidFill>
                <a:effectLst/>
                <a:latin typeface="Times" pitchFamily="18" charset="0"/>
                <a:ea typeface="+mn-ea"/>
                <a:cs typeface="+mn-cs"/>
              </a:rPr>
              <a:t>It really does address just about every societal need. Except one.</a:t>
            </a:r>
            <a:r>
              <a:rPr lang="en-US" sz="1200" b="0" i="0" kern="1200" dirty="0" smtClean="0">
                <a:solidFill>
                  <a:schemeClr val="tx1"/>
                </a:solidFill>
                <a:effectLst/>
                <a:latin typeface="Times" pitchFamily="18" charset="0"/>
                <a:ea typeface="+mn-ea"/>
                <a:cs typeface="+mn-cs"/>
              </a:rPr>
              <a:t> It’s not here yet, and there’s a series of major technological hurdles. As Stanford’s National Accelerator Lab notes:</a:t>
            </a:r>
          </a:p>
          <a:p>
            <a:r>
              <a:rPr lang="en-US" sz="1200" b="0" i="0" kern="1200" dirty="0" smtClean="0">
                <a:solidFill>
                  <a:schemeClr val="tx1"/>
                </a:solidFill>
                <a:effectLst/>
                <a:latin typeface="Times" pitchFamily="18" charset="0"/>
                <a:ea typeface="+mn-ea"/>
                <a:cs typeface="+mn-cs"/>
              </a:rPr>
              <a:t>The bottleneck for the efficiency of electrochemical and </a:t>
            </a:r>
            <a:r>
              <a:rPr lang="en-US" sz="1200" b="0" i="0" kern="1200" dirty="0" err="1" smtClean="0">
                <a:solidFill>
                  <a:schemeClr val="tx1"/>
                </a:solidFill>
                <a:effectLst/>
                <a:latin typeface="Times" pitchFamily="18" charset="0"/>
                <a:ea typeface="+mn-ea"/>
                <a:cs typeface="+mn-cs"/>
              </a:rPr>
              <a:t>photoelectrochemical</a:t>
            </a:r>
            <a:r>
              <a:rPr lang="en-US" sz="1200" b="0" i="0" kern="1200" dirty="0" smtClean="0">
                <a:solidFill>
                  <a:schemeClr val="tx1"/>
                </a:solidFill>
                <a:effectLst/>
                <a:latin typeface="Times" pitchFamily="18" charset="0"/>
                <a:ea typeface="+mn-ea"/>
                <a:cs typeface="+mn-cs"/>
              </a:rPr>
              <a:t> water splitting is the high </a:t>
            </a:r>
            <a:r>
              <a:rPr lang="en-US" sz="1200" b="0" i="0" kern="1200" dirty="0" err="1" smtClean="0">
                <a:solidFill>
                  <a:schemeClr val="tx1"/>
                </a:solidFill>
                <a:effectLst/>
                <a:latin typeface="Times" pitchFamily="18" charset="0"/>
                <a:ea typeface="+mn-ea"/>
                <a:cs typeface="+mn-cs"/>
              </a:rPr>
              <a:t>overpotential</a:t>
            </a:r>
            <a:r>
              <a:rPr lang="en-US" sz="1200" b="0" i="0" kern="1200" dirty="0" smtClean="0">
                <a:solidFill>
                  <a:schemeClr val="tx1"/>
                </a:solidFill>
                <a:effectLst/>
                <a:latin typeface="Times" pitchFamily="18" charset="0"/>
                <a:ea typeface="+mn-ea"/>
                <a:cs typeface="+mn-cs"/>
              </a:rPr>
              <a:t> required for the anodic half-reaction, the oxygen evolution reaction (OER). In contrast to many other catalytic reactions, e.g. in fuel cells, where thorough fundamental understanding of the interactions at the atomic scale that determine catalytic activity and catalyst stability in a corrosive environment has been achieved, such understanding, which could lead to breakthrough discoveries of new materials with significantly enhanced catalytic performance, is still lacking for the OER. – </a:t>
            </a:r>
            <a:r>
              <a:rPr lang="en-US" sz="1200" b="0" i="0" u="none" strike="noStrike" kern="1200" dirty="0" smtClean="0">
                <a:solidFill>
                  <a:schemeClr val="tx1"/>
                </a:solidFill>
                <a:effectLst/>
                <a:latin typeface="Times" pitchFamily="18" charset="0"/>
                <a:ea typeface="+mn-ea"/>
                <a:cs typeface="+mn-cs"/>
                <a:hlinkClick r:id="rId16"/>
              </a:rPr>
              <a:t>See more here</a:t>
            </a:r>
            <a:r>
              <a:rPr lang="en-US" sz="1200" b="0" i="0" kern="1200" dirty="0" smtClean="0">
                <a:solidFill>
                  <a:schemeClr val="tx1"/>
                </a:solidFill>
                <a:effectLst/>
                <a:latin typeface="Times" pitchFamily="18" charset="0"/>
                <a:ea typeface="+mn-ea"/>
                <a:cs typeface="+mn-cs"/>
              </a:rPr>
              <a:t>.</a:t>
            </a:r>
          </a:p>
          <a:p>
            <a:r>
              <a:rPr lang="en-US" sz="1200" b="0" i="0" kern="1200" dirty="0" smtClean="0">
                <a:solidFill>
                  <a:schemeClr val="tx1"/>
                </a:solidFill>
                <a:effectLst/>
                <a:latin typeface="Times" pitchFamily="18" charset="0"/>
                <a:ea typeface="+mn-ea"/>
                <a:cs typeface="+mn-cs"/>
              </a:rPr>
              <a:t>One Center focused on the opportunities of solar fuels — and which just picked up $75 million for five more years from DOE, is the Joint Center on Advanced Photosynthesis. They note:</a:t>
            </a:r>
          </a:p>
          <a:p>
            <a:r>
              <a:rPr lang="en-US" sz="1200" b="0" i="1" kern="1200" dirty="0" smtClean="0">
                <a:solidFill>
                  <a:schemeClr val="tx1"/>
                </a:solidFill>
                <a:effectLst/>
                <a:latin typeface="Times" pitchFamily="18" charset="0"/>
                <a:ea typeface="+mn-ea"/>
                <a:cs typeface="+mn-cs"/>
              </a:rPr>
              <a:t>We still lack sufficient knowledge to design solar-fuel generation systems with the required efficiency, scalability, and sustainability to be economically viable. JCAP seeks to discover new ways to produce energy-dense fuels, such as hydrogen and carbon-based fuels, using only sunlight, water, and carbon dioxide as inputs.  Artificial photosynthesis, once achieved and scaled up, could be significantly more efficient than biofuel production processes and would not require arable land, agricultural feedstock, or substantial inputs of energy or water.  </a:t>
            </a:r>
            <a:endParaRPr lang="en-US" sz="1200" b="0" i="0" kern="1200" dirty="0" smtClean="0">
              <a:solidFill>
                <a:schemeClr val="tx1"/>
              </a:solidFill>
              <a:effectLst/>
              <a:latin typeface="Times" pitchFamily="18" charset="0"/>
              <a:ea typeface="+mn-ea"/>
              <a:cs typeface="+mn-cs"/>
            </a:endParaRPr>
          </a:p>
          <a:p>
            <a:r>
              <a:rPr lang="en-US" sz="1200" b="1" i="0" kern="1200" dirty="0" smtClean="0">
                <a:solidFill>
                  <a:schemeClr val="tx1"/>
                </a:solidFill>
                <a:effectLst/>
                <a:latin typeface="Times" pitchFamily="18" charset="0"/>
                <a:ea typeface="+mn-ea"/>
                <a:cs typeface="+mn-cs"/>
              </a:rPr>
              <a:t>Bottom line</a:t>
            </a:r>
            <a:r>
              <a:rPr lang="en-US" sz="1200" b="0" i="0" kern="1200" dirty="0" smtClean="0">
                <a:solidFill>
                  <a:schemeClr val="tx1"/>
                </a:solidFill>
                <a:effectLst/>
                <a:latin typeface="Times" pitchFamily="18" charset="0"/>
                <a:ea typeface="+mn-ea"/>
                <a:cs typeface="+mn-cs"/>
              </a:rPr>
              <a:t> – it’s early days, but watch this technology. It’s really a matter of delivering an affordable technology for onboard splitting of water into hydrogen and oxygen as fast as a fuel cell can use the hydrogen. It needs to be fast — because otherwise you need to carry around massive amounts of oxygen (which is 90% of the weight of water) to capture the hydrogen for the fuel cell. And, you need to have a very small net water </a:t>
            </a:r>
            <a:r>
              <a:rPr lang="en-US" sz="1200" b="0" i="0" kern="1200" dirty="0" err="1" smtClean="0">
                <a:solidFill>
                  <a:schemeClr val="tx1"/>
                </a:solidFill>
                <a:effectLst/>
                <a:latin typeface="Times" pitchFamily="18" charset="0"/>
                <a:ea typeface="+mn-ea"/>
                <a:cs typeface="+mn-cs"/>
              </a:rPr>
              <a:t>usgae</a:t>
            </a:r>
            <a:r>
              <a:rPr lang="en-US" sz="1200" b="0" i="0" kern="1200" dirty="0" smtClean="0">
                <a:solidFill>
                  <a:schemeClr val="tx1"/>
                </a:solidFill>
                <a:effectLst/>
                <a:latin typeface="Times" pitchFamily="18" charset="0"/>
                <a:ea typeface="+mn-ea"/>
                <a:cs typeface="+mn-cs"/>
              </a:rPr>
              <a:t>, which means efficient recapture, otherwise you have to stop and refill all the time. The rest of it is FCV technology, which has moved along very nicely.</a:t>
            </a:r>
          </a:p>
          <a:p>
            <a:r>
              <a:rPr lang="en-US" sz="1200" b="0" i="0" kern="1200" dirty="0" smtClean="0">
                <a:solidFill>
                  <a:schemeClr val="tx1"/>
                </a:solidFill>
                <a:effectLst/>
                <a:latin typeface="Times" pitchFamily="18" charset="0"/>
                <a:ea typeface="+mn-ea"/>
                <a:cs typeface="+mn-cs"/>
              </a:rPr>
              <a:t>7. Terpenes as advanced fuels for aviation.</a:t>
            </a:r>
          </a:p>
          <a:p>
            <a:r>
              <a:rPr lang="en-US" sz="1200" b="0" i="0" kern="1200" dirty="0" smtClean="0">
                <a:solidFill>
                  <a:schemeClr val="tx1"/>
                </a:solidFill>
                <a:effectLst/>
                <a:latin typeface="Times" pitchFamily="18" charset="0"/>
                <a:ea typeface="+mn-ea"/>
                <a:cs typeface="+mn-cs"/>
              </a:rPr>
              <a:t>We’ve written quite a bit about the opportunities for high-value, high-density renewable aviation fuels using the terpenes. As a team of researchers from the Naval Air Warfare Center at China Lake and NIST, headed by Dr. Ben Harvey, observed a few months back in a journal article we summarized here:</a:t>
            </a:r>
          </a:p>
          <a:p>
            <a:r>
              <a:rPr lang="en-US" sz="1200" b="0" i="1" kern="1200" dirty="0" smtClean="0">
                <a:solidFill>
                  <a:schemeClr val="tx1"/>
                </a:solidFill>
                <a:effectLst/>
                <a:latin typeface="Times" pitchFamily="18" charset="0"/>
                <a:ea typeface="+mn-ea"/>
                <a:cs typeface="+mn-cs"/>
              </a:rPr>
              <a:t>“Renewable fuels with densities that exceed those of conventional jet fuels by up to 13% can be generated from</a:t>
            </a:r>
            <a:r>
              <a:rPr lang="en-US" sz="1200" b="0" i="0" kern="1200" dirty="0" smtClean="0">
                <a:solidFill>
                  <a:schemeClr val="tx1"/>
                </a:solidFill>
                <a:effectLst/>
                <a:latin typeface="Times" pitchFamily="18" charset="0"/>
                <a:ea typeface="+mn-ea"/>
                <a:cs typeface="+mn-cs"/>
              </a:rPr>
              <a:t> </a:t>
            </a:r>
            <a:r>
              <a:rPr lang="en-US" sz="1200" b="0" i="1" kern="1200" dirty="0" err="1" smtClean="0">
                <a:solidFill>
                  <a:schemeClr val="tx1"/>
                </a:solidFill>
                <a:effectLst/>
                <a:latin typeface="Times" pitchFamily="18" charset="0"/>
                <a:ea typeface="+mn-ea"/>
                <a:cs typeface="+mn-cs"/>
              </a:rPr>
              <a:t>multicyclic</a:t>
            </a:r>
            <a:r>
              <a:rPr lang="en-US" sz="1200" b="0" i="1" kern="1200" dirty="0" smtClean="0">
                <a:solidFill>
                  <a:schemeClr val="tx1"/>
                </a:solidFill>
                <a:effectLst/>
                <a:latin typeface="Times" pitchFamily="18" charset="0"/>
                <a:ea typeface="+mn-ea"/>
                <a:cs typeface="+mn-cs"/>
              </a:rPr>
              <a:t> </a:t>
            </a:r>
            <a:r>
              <a:rPr lang="en-US" sz="1200" b="0" i="1" kern="1200" dirty="0" err="1" smtClean="0">
                <a:solidFill>
                  <a:schemeClr val="tx1"/>
                </a:solidFill>
                <a:effectLst/>
                <a:latin typeface="Times" pitchFamily="18" charset="0"/>
                <a:ea typeface="+mn-ea"/>
                <a:cs typeface="+mn-cs"/>
              </a:rPr>
              <a:t>sesquiterpenes</a:t>
            </a:r>
            <a:r>
              <a:rPr lang="en-US" sz="1200" b="0" i="1" kern="1200" dirty="0" smtClean="0">
                <a:solidFill>
                  <a:schemeClr val="tx1"/>
                </a:solidFill>
                <a:effectLst/>
                <a:latin typeface="Times" pitchFamily="18" charset="0"/>
                <a:ea typeface="+mn-ea"/>
                <a:cs typeface="+mn-cs"/>
              </a:rPr>
              <a:t>. This advance has the potential to improve the range of aircraft, ships, and ground vehicles without altering engine configurations. In addition, as strategies to efficiently convert lignocellulosic biomass into sugars improve and organisms are developed that can utilize these sugar mixtures and convert them to </a:t>
            </a:r>
            <a:r>
              <a:rPr lang="en-US" sz="1200" b="0" i="1" kern="1200" dirty="0" err="1" smtClean="0">
                <a:solidFill>
                  <a:schemeClr val="tx1"/>
                </a:solidFill>
                <a:effectLst/>
                <a:latin typeface="Times" pitchFamily="18" charset="0"/>
                <a:ea typeface="+mn-ea"/>
                <a:cs typeface="+mn-cs"/>
              </a:rPr>
              <a:t>sesquiterpenes</a:t>
            </a:r>
            <a:r>
              <a:rPr lang="en-US" sz="1200" b="0" i="1" kern="1200" dirty="0" smtClean="0">
                <a:solidFill>
                  <a:schemeClr val="tx1"/>
                </a:solidFill>
                <a:effectLst/>
                <a:latin typeface="Times" pitchFamily="18" charset="0"/>
                <a:ea typeface="+mn-ea"/>
                <a:cs typeface="+mn-cs"/>
              </a:rPr>
              <a:t>, these fuels can be produced on a scale that would help supplant significant quantities of petroleum.”</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The latest? </a:t>
            </a:r>
            <a:r>
              <a:rPr lang="en-US" sz="1200" b="0" i="0" kern="1200" dirty="0" err="1" smtClean="0">
                <a:solidFill>
                  <a:schemeClr val="tx1"/>
                </a:solidFill>
                <a:effectLst/>
                <a:latin typeface="Times" pitchFamily="18" charset="0"/>
                <a:ea typeface="+mn-ea"/>
                <a:cs typeface="+mn-cs"/>
              </a:rPr>
              <a:t>Sabinene</a:t>
            </a:r>
            <a:r>
              <a:rPr lang="en-US" sz="1200" b="0" i="0" kern="1200" dirty="0" smtClean="0">
                <a:solidFill>
                  <a:schemeClr val="tx1"/>
                </a:solidFill>
                <a:effectLst/>
                <a:latin typeface="Times" pitchFamily="18" charset="0"/>
                <a:ea typeface="+mn-ea"/>
                <a:cs typeface="+mn-cs"/>
              </a:rPr>
              <a:t> was the subject of a </a:t>
            </a:r>
            <a:r>
              <a:rPr lang="en-US" sz="1200" b="0" i="0" kern="1200" dirty="0" err="1" smtClean="0">
                <a:solidFill>
                  <a:schemeClr val="tx1"/>
                </a:solidFill>
                <a:effectLst/>
                <a:latin typeface="Times" pitchFamily="18" charset="0"/>
                <a:ea typeface="+mn-ea"/>
                <a:cs typeface="+mn-cs"/>
              </a:rPr>
              <a:t>recnt</a:t>
            </a:r>
            <a:r>
              <a:rPr lang="en-US" sz="1200" b="0" i="0" kern="1200" dirty="0" smtClean="0">
                <a:solidFill>
                  <a:schemeClr val="tx1"/>
                </a:solidFill>
                <a:effectLst/>
                <a:latin typeface="Times" pitchFamily="18" charset="0"/>
                <a:ea typeface="+mn-ea"/>
                <a:cs typeface="+mn-cs"/>
              </a:rPr>
              <a:t> study repotted in Microbial Cell </a:t>
            </a:r>
            <a:r>
              <a:rPr lang="en-US" sz="1200" b="0" i="0" kern="1200" dirty="0" err="1" smtClean="0">
                <a:solidFill>
                  <a:schemeClr val="tx1"/>
                </a:solidFill>
                <a:effectLst/>
                <a:latin typeface="Times" pitchFamily="18" charset="0"/>
                <a:ea typeface="+mn-ea"/>
                <a:cs typeface="+mn-cs"/>
              </a:rPr>
              <a:t>Facotories</a:t>
            </a:r>
            <a:r>
              <a:rPr lang="en-US" sz="1200" b="0" i="0" kern="1200" dirty="0" smtClean="0">
                <a:solidFill>
                  <a:schemeClr val="tx1"/>
                </a:solidFill>
                <a:effectLst/>
                <a:latin typeface="Times" pitchFamily="18" charset="0"/>
                <a:ea typeface="+mn-ea"/>
                <a:cs typeface="+mn-cs"/>
              </a:rPr>
              <a:t>. Zhang et all reported:</a:t>
            </a:r>
          </a:p>
          <a:p>
            <a:r>
              <a:rPr lang="en-US" sz="1200" b="0" i="1" kern="1200" dirty="0" smtClean="0">
                <a:solidFill>
                  <a:schemeClr val="tx1"/>
                </a:solidFill>
                <a:effectLst/>
                <a:latin typeface="Times" pitchFamily="18" charset="0"/>
                <a:ea typeface="+mn-ea"/>
                <a:cs typeface="+mn-cs"/>
              </a:rPr>
              <a:t>“In this study,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was significantly produced by assembling a biosynthetic pathway using the </a:t>
            </a:r>
            <a:r>
              <a:rPr lang="en-US" sz="1200" b="0" i="1" kern="1200" dirty="0" err="1" smtClean="0">
                <a:solidFill>
                  <a:schemeClr val="tx1"/>
                </a:solidFill>
                <a:effectLst/>
                <a:latin typeface="Times" pitchFamily="18" charset="0"/>
                <a:ea typeface="+mn-ea"/>
                <a:cs typeface="+mn-cs"/>
              </a:rPr>
              <a:t>methylerythritol</a:t>
            </a:r>
            <a:r>
              <a:rPr lang="en-US" sz="1200" b="0" i="1" kern="1200" dirty="0" smtClean="0">
                <a:solidFill>
                  <a:schemeClr val="tx1"/>
                </a:solidFill>
                <a:effectLst/>
                <a:latin typeface="Times" pitchFamily="18" charset="0"/>
                <a:ea typeface="+mn-ea"/>
                <a:cs typeface="+mn-cs"/>
              </a:rPr>
              <a:t> 4-phosphate (MEP) or heterologous mevalonate (MVA) pathway combining the GPP and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synthase genes in an engineered Escherichia coli strain…This is the first report of microbial synthesis of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using an engineered E. coli strain with the renewable carbon source as feedstock. Therefore, a green and sustainable production strategy has been established for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a:t>
            </a:r>
            <a:endParaRPr lang="en-US" sz="1200" b="0" i="0" kern="1200" dirty="0" smtClean="0">
              <a:solidFill>
                <a:schemeClr val="tx1"/>
              </a:solidFill>
              <a:effectLst/>
              <a:latin typeface="Times" pitchFamily="18" charset="0"/>
              <a:ea typeface="+mn-ea"/>
              <a:cs typeface="+mn-cs"/>
            </a:endParaRPr>
          </a:p>
          <a:p>
            <a:r>
              <a:rPr lang="en-US" sz="1200" b="0" i="0" u="none" strike="noStrike" kern="1200" dirty="0" smtClean="0">
                <a:solidFill>
                  <a:schemeClr val="tx1"/>
                </a:solidFill>
                <a:effectLst/>
                <a:latin typeface="Times" pitchFamily="18" charset="0"/>
                <a:ea typeface="+mn-ea"/>
                <a:cs typeface="+mn-cs"/>
                <a:hlinkClick r:id="rId17"/>
              </a:rPr>
              <a:t>This bit stood out for us</a:t>
            </a:r>
            <a:r>
              <a:rPr lang="en-US" sz="1200" b="0" i="0" kern="1200" dirty="0" smtClean="0">
                <a:solidFill>
                  <a:schemeClr val="tx1"/>
                </a:solidFill>
                <a:effectLst/>
                <a:latin typeface="Times" pitchFamily="18" charset="0"/>
                <a:ea typeface="+mn-ea"/>
                <a:cs typeface="+mn-cs"/>
              </a:rPr>
              <a:t>:</a:t>
            </a:r>
          </a:p>
          <a:p>
            <a:r>
              <a:rPr lang="en-US" sz="1200" b="0" i="1" kern="1200" dirty="0" smtClean="0">
                <a:solidFill>
                  <a:schemeClr val="tx1"/>
                </a:solidFill>
                <a:effectLst/>
                <a:latin typeface="Times" pitchFamily="18" charset="0"/>
                <a:ea typeface="+mn-ea"/>
                <a:cs typeface="+mn-cs"/>
              </a:rPr>
              <a:t>“The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titer of strain HB4 reached 44.74 mg/L after being induced by 0.25 </a:t>
            </a:r>
            <a:r>
              <a:rPr lang="en-US" sz="1200" b="0" i="1" kern="1200" dirty="0" err="1" smtClean="0">
                <a:solidFill>
                  <a:schemeClr val="tx1"/>
                </a:solidFill>
                <a:effectLst/>
                <a:latin typeface="Times" pitchFamily="18" charset="0"/>
                <a:ea typeface="+mn-ea"/>
                <a:cs typeface="+mn-cs"/>
              </a:rPr>
              <a:t>mM</a:t>
            </a:r>
            <a:r>
              <a:rPr lang="en-US" sz="1200" b="0" i="1" kern="1200" dirty="0" smtClean="0">
                <a:solidFill>
                  <a:schemeClr val="tx1"/>
                </a:solidFill>
                <a:effectLst/>
                <a:latin typeface="Times" pitchFamily="18" charset="0"/>
                <a:ea typeface="+mn-ea"/>
                <a:cs typeface="+mn-cs"/>
              </a:rPr>
              <a:t> IPTG for 24 h with glycerol as carbon source and beef powder as nitrogen source (Figure  </a:t>
            </a:r>
            <a:r>
              <a:rPr lang="en-US" sz="1200" b="0" i="1" u="none" strike="noStrike" kern="1200" dirty="0" smtClean="0">
                <a:solidFill>
                  <a:schemeClr val="tx1"/>
                </a:solidFill>
                <a:effectLst/>
                <a:latin typeface="Times" pitchFamily="18" charset="0"/>
                <a:ea typeface="+mn-ea"/>
                <a:cs typeface="+mn-cs"/>
                <a:hlinkClick r:id="rId18"/>
              </a:rPr>
              <a:t>3</a:t>
            </a:r>
            <a:r>
              <a:rPr lang="en-US" sz="1200" b="0" i="1" kern="1200" dirty="0" smtClean="0">
                <a:solidFill>
                  <a:schemeClr val="tx1"/>
                </a:solidFill>
                <a:effectLst/>
                <a:latin typeface="Times" pitchFamily="18" charset="0"/>
                <a:ea typeface="+mn-ea"/>
                <a:cs typeface="+mn-cs"/>
              </a:rPr>
              <a:t>B). The titer was </a:t>
            </a:r>
            <a:r>
              <a:rPr lang="en-US" sz="1200" b="1" i="1" kern="1200" dirty="0" smtClean="0">
                <a:solidFill>
                  <a:schemeClr val="tx1"/>
                </a:solidFill>
                <a:effectLst/>
                <a:latin typeface="Times" pitchFamily="18" charset="0"/>
                <a:ea typeface="+mn-ea"/>
                <a:cs typeface="+mn-cs"/>
              </a:rPr>
              <a:t>about 20-fold higher</a:t>
            </a:r>
            <a:r>
              <a:rPr lang="en-US" sz="1200" b="0" i="1" kern="1200" dirty="0" smtClean="0">
                <a:solidFill>
                  <a:schemeClr val="tx1"/>
                </a:solidFill>
                <a:effectLst/>
                <a:latin typeface="Times" pitchFamily="18" charset="0"/>
                <a:ea typeface="+mn-ea"/>
                <a:cs typeface="+mn-cs"/>
              </a:rPr>
              <a:t> than that of the strain HB3 cultured at the same conditions…These results indicated that the hybrid MVA pathway caused</a:t>
            </a:r>
            <a:r>
              <a:rPr lang="en-US" sz="1200" b="1" i="1" kern="1200" dirty="0" smtClean="0">
                <a:solidFill>
                  <a:schemeClr val="tx1"/>
                </a:solidFill>
                <a:effectLst/>
                <a:latin typeface="Times" pitchFamily="18" charset="0"/>
                <a:ea typeface="+mn-ea"/>
                <a:cs typeface="+mn-cs"/>
              </a:rPr>
              <a:t> a huge increase</a:t>
            </a:r>
            <a:r>
              <a:rPr lang="en-US" sz="1200" b="0" i="1" kern="1200" dirty="0" smtClean="0">
                <a:solidFill>
                  <a:schemeClr val="tx1"/>
                </a:solidFill>
                <a:effectLst/>
                <a:latin typeface="Times" pitchFamily="18" charset="0"/>
                <a:ea typeface="+mn-ea"/>
                <a:cs typeface="+mn-cs"/>
              </a:rPr>
              <a:t> in </a:t>
            </a:r>
            <a:r>
              <a:rPr lang="en-US" sz="1200" b="0" i="1" kern="1200" dirty="0" err="1" smtClean="0">
                <a:solidFill>
                  <a:schemeClr val="tx1"/>
                </a:solidFill>
                <a:effectLst/>
                <a:latin typeface="Times" pitchFamily="18" charset="0"/>
                <a:ea typeface="+mn-ea"/>
                <a:cs typeface="+mn-cs"/>
              </a:rPr>
              <a:t>sabinene</a:t>
            </a:r>
            <a:r>
              <a:rPr lang="en-US" sz="1200" b="0" i="1" kern="1200" dirty="0" smtClean="0">
                <a:solidFill>
                  <a:schemeClr val="tx1"/>
                </a:solidFill>
                <a:effectLst/>
                <a:latin typeface="Times" pitchFamily="18" charset="0"/>
                <a:ea typeface="+mn-ea"/>
                <a:cs typeface="+mn-cs"/>
              </a:rPr>
              <a:t> production, which was accordant with the production of other terpenes using a hybrid exogenous MVA pathway in engineered E. coli strains.”</a:t>
            </a:r>
            <a:endParaRPr lang="en-US" sz="1200" b="0" i="0" kern="1200" dirty="0" smtClean="0">
              <a:solidFill>
                <a:schemeClr val="tx1"/>
              </a:solidFill>
              <a:effectLst/>
              <a:latin typeface="Times" pitchFamily="18" charset="0"/>
              <a:ea typeface="+mn-ea"/>
              <a:cs typeface="+mn-cs"/>
            </a:endParaRPr>
          </a:p>
          <a:p>
            <a:r>
              <a:rPr lang="en-US" sz="1200" b="1" i="0" kern="1200" dirty="0" smtClean="0">
                <a:solidFill>
                  <a:schemeClr val="tx1"/>
                </a:solidFill>
                <a:effectLst/>
                <a:latin typeface="Times" pitchFamily="18" charset="0"/>
                <a:ea typeface="+mn-ea"/>
                <a:cs typeface="+mn-cs"/>
              </a:rPr>
              <a:t>Another candidate?</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In 2011, we highlighted that JBEI was</a:t>
            </a:r>
            <a:r>
              <a:rPr lang="en-US" sz="1200" b="0" i="0" u="none" strike="noStrike" kern="1200" dirty="0" smtClean="0">
                <a:solidFill>
                  <a:schemeClr val="tx1"/>
                </a:solidFill>
                <a:effectLst/>
                <a:latin typeface="Times" pitchFamily="18" charset="0"/>
                <a:ea typeface="+mn-ea"/>
                <a:cs typeface="+mn-cs"/>
                <a:hlinkClick r:id="rId19"/>
              </a:rPr>
              <a:t> seeking industry </a:t>
            </a:r>
            <a:r>
              <a:rPr lang="en-US" sz="1200" b="0" i="0" u="none" strike="noStrike" kern="1200" dirty="0" err="1" smtClean="0">
                <a:solidFill>
                  <a:schemeClr val="tx1"/>
                </a:solidFill>
                <a:effectLst/>
                <a:latin typeface="Times" pitchFamily="18" charset="0"/>
                <a:ea typeface="+mn-ea"/>
                <a:cs typeface="+mn-cs"/>
                <a:hlinkClick r:id="rId19"/>
              </a:rPr>
              <a:t>partners</a:t>
            </a:r>
            <a:r>
              <a:rPr lang="en-US" sz="1200" b="0" i="0" kern="1200" dirty="0" err="1" smtClean="0">
                <a:solidFill>
                  <a:schemeClr val="tx1"/>
                </a:solidFill>
                <a:effectLst/>
                <a:latin typeface="Times" pitchFamily="18" charset="0"/>
                <a:ea typeface="+mn-ea"/>
                <a:cs typeface="+mn-cs"/>
              </a:rPr>
              <a:t>interested</a:t>
            </a:r>
            <a:r>
              <a:rPr lang="en-US" sz="1200" b="0" i="0" kern="1200" dirty="0" smtClean="0">
                <a:solidFill>
                  <a:schemeClr val="tx1"/>
                </a:solidFill>
                <a:effectLst/>
                <a:latin typeface="Times" pitchFamily="18" charset="0"/>
                <a:ea typeface="+mn-ea"/>
                <a:cs typeface="+mn-cs"/>
              </a:rPr>
              <a:t> in licensing its technologies. In “Alternative Diesel Fuel from Biosynthetic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JBEI researchers had produced a chemical precursor that readily converts to </a:t>
            </a:r>
            <a:r>
              <a:rPr lang="en-US" sz="1200" b="0" i="0" kern="1200" dirty="0" err="1" smtClean="0">
                <a:solidFill>
                  <a:schemeClr val="tx1"/>
                </a:solidFill>
                <a:effectLst/>
                <a:latin typeface="Times" pitchFamily="18" charset="0"/>
                <a:ea typeface="+mn-ea"/>
                <a:cs typeface="+mn-cs"/>
              </a:rPr>
              <a:t>bisabolane</a:t>
            </a:r>
            <a:r>
              <a:rPr lang="en-US" sz="1200" b="0" i="0" kern="1200" dirty="0" smtClean="0">
                <a:solidFill>
                  <a:schemeClr val="tx1"/>
                </a:solidFill>
                <a:effectLst/>
                <a:latin typeface="Times" pitchFamily="18" charset="0"/>
                <a:ea typeface="+mn-ea"/>
                <a:cs typeface="+mn-cs"/>
              </a:rPr>
              <a:t>, a plant-derived hydrocarbon chemically related to turpentine that can deliver comparable performance to standard D2 diesel fuel.</a:t>
            </a:r>
          </a:p>
          <a:p>
            <a:r>
              <a:rPr lang="en-US" sz="1200" b="0" i="0" kern="1200" dirty="0" smtClean="0">
                <a:solidFill>
                  <a:schemeClr val="tx1"/>
                </a:solidFill>
                <a:effectLst/>
                <a:latin typeface="Times" pitchFamily="18" charset="0"/>
                <a:ea typeface="+mn-ea"/>
                <a:cs typeface="+mn-cs"/>
              </a:rPr>
              <a:t>In 2013, we noted that researchers at Lawrence Berkeley National Labs </a:t>
            </a:r>
            <a:r>
              <a:rPr lang="en-US" sz="1200" b="0" i="0" u="none" strike="noStrike" kern="1200" dirty="0" smtClean="0">
                <a:solidFill>
                  <a:schemeClr val="tx1"/>
                </a:solidFill>
                <a:effectLst/>
                <a:latin typeface="Times" pitchFamily="18" charset="0"/>
                <a:ea typeface="+mn-ea"/>
                <a:cs typeface="+mn-cs"/>
                <a:hlinkClick r:id="rId20"/>
              </a:rPr>
              <a:t>developed a new technology that enables</a:t>
            </a:r>
            <a:r>
              <a:rPr lang="en-US" sz="1200" b="0" i="0" kern="1200" dirty="0" smtClean="0">
                <a:solidFill>
                  <a:schemeClr val="tx1"/>
                </a:solidFill>
                <a:effectLst/>
                <a:latin typeface="Times" pitchFamily="18" charset="0"/>
                <a:ea typeface="+mn-ea"/>
                <a:cs typeface="+mn-cs"/>
              </a:rPr>
              <a:t> the engineering of host microorganisms suitable for biofuel processing using ionic liquid pretreatment. Laboratory tests indicated that an engineered strain of E. coli carrying the IL-tolerance genes was able to grow and produce the fuel precursor,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in the presence of 4% 1-ethyl-3-methylimidazolium chloride.</a:t>
            </a:r>
          </a:p>
          <a:p>
            <a:r>
              <a:rPr lang="en-US" sz="1200" b="0" i="0" kern="1200" dirty="0" smtClean="0">
                <a:solidFill>
                  <a:schemeClr val="tx1"/>
                </a:solidFill>
                <a:effectLst/>
                <a:latin typeface="Times" pitchFamily="18" charset="0"/>
                <a:ea typeface="+mn-ea"/>
                <a:cs typeface="+mn-cs"/>
              </a:rPr>
              <a:t>And last year, JBEI reported that mapping “ the terpene biosynthetic pathway in a model </a:t>
            </a:r>
            <a:r>
              <a:rPr lang="en-US" sz="1200" b="0" i="0" kern="1200" dirty="0" err="1" smtClean="0">
                <a:solidFill>
                  <a:schemeClr val="tx1"/>
                </a:solidFill>
                <a:effectLst/>
                <a:latin typeface="Times" pitchFamily="18" charset="0"/>
                <a:ea typeface="+mn-ea"/>
                <a:cs typeface="+mn-cs"/>
              </a:rPr>
              <a:t>actinobacterium</a:t>
            </a:r>
            <a:r>
              <a:rPr lang="en-US" sz="1200" b="0" i="0" kern="1200" dirty="0" smtClean="0">
                <a:solidFill>
                  <a:schemeClr val="tx1"/>
                </a:solidFill>
                <a:effectLst/>
                <a:latin typeface="Times" pitchFamily="18" charset="0"/>
                <a:ea typeface="+mn-ea"/>
                <a:cs typeface="+mn-cs"/>
              </a:rPr>
              <a:t>, </a:t>
            </a:r>
            <a:r>
              <a:rPr lang="en-US" sz="1200" b="0" i="1" kern="1200" dirty="0" smtClean="0">
                <a:solidFill>
                  <a:schemeClr val="tx1"/>
                </a:solidFill>
                <a:effectLst/>
                <a:latin typeface="Times" pitchFamily="18" charset="0"/>
                <a:ea typeface="+mn-ea"/>
                <a:cs typeface="+mn-cs"/>
              </a:rPr>
              <a:t>Streptomyces </a:t>
            </a:r>
            <a:r>
              <a:rPr lang="en-US" sz="1200" b="0" i="1" kern="1200" dirty="0" err="1" smtClean="0">
                <a:solidFill>
                  <a:schemeClr val="tx1"/>
                </a:solidFill>
                <a:effectLst/>
                <a:latin typeface="Times" pitchFamily="18" charset="0"/>
                <a:ea typeface="+mn-ea"/>
                <a:cs typeface="+mn-cs"/>
              </a:rPr>
              <a:t>venezuelae</a:t>
            </a:r>
            <a:r>
              <a:rPr lang="en-US" sz="1200" b="0" i="0" kern="1200" dirty="0" smtClean="0">
                <a:solidFill>
                  <a:schemeClr val="tx1"/>
                </a:solidFill>
                <a:effectLst/>
                <a:latin typeface="Times" pitchFamily="18" charset="0"/>
                <a:ea typeface="+mn-ea"/>
                <a:cs typeface="+mn-cs"/>
              </a:rPr>
              <a:t>, and further alter secondary metabolism to afford the advanced biofuel precursor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Leveraging information gained from study of the native isoprenoid pathway, we were able to increase </a:t>
            </a:r>
            <a:r>
              <a:rPr lang="en-US" sz="1200" b="0" i="0" kern="1200" dirty="0" err="1" smtClean="0">
                <a:solidFill>
                  <a:schemeClr val="tx1"/>
                </a:solidFill>
                <a:effectLst/>
                <a:latin typeface="Times" pitchFamily="18" charset="0"/>
                <a:ea typeface="+mn-ea"/>
                <a:cs typeface="+mn-cs"/>
              </a:rPr>
              <a:t>bisabolene</a:t>
            </a:r>
            <a:r>
              <a:rPr lang="en-US" sz="1200" b="0" i="0" kern="1200" dirty="0" smtClean="0">
                <a:solidFill>
                  <a:schemeClr val="tx1"/>
                </a:solidFill>
                <a:effectLst/>
                <a:latin typeface="Times" pitchFamily="18" charset="0"/>
                <a:ea typeface="+mn-ea"/>
                <a:cs typeface="+mn-cs"/>
              </a:rPr>
              <a:t> titer nearly 5-fold over the base production strain, more than 2 orders of magnitude greater than the combined terpene yield in the wild-type host. We also explored production on carbon sources of varying complexity to, notably, define this host as one able to perform consolidated bioprocessing.”</a:t>
            </a:r>
          </a:p>
          <a:p>
            <a:r>
              <a:rPr lang="en-US" sz="1200" b="0" i="0" u="none" strike="noStrike" kern="1200" dirty="0" smtClean="0">
                <a:solidFill>
                  <a:schemeClr val="tx1"/>
                </a:solidFill>
                <a:effectLst/>
                <a:latin typeface="Times" pitchFamily="18" charset="0"/>
                <a:ea typeface="+mn-ea"/>
                <a:cs typeface="+mn-cs"/>
                <a:hlinkClick r:id="rId21"/>
              </a:rPr>
              <a:t>More on the story, here.</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8. Promising molecules for diesel fuels</a:t>
            </a:r>
          </a:p>
          <a:p>
            <a:r>
              <a:rPr lang="en-US" sz="1200" b="0" i="0" kern="1200" dirty="0" smtClean="0">
                <a:solidFill>
                  <a:schemeClr val="tx1"/>
                </a:solidFill>
                <a:effectLst/>
                <a:latin typeface="Times" pitchFamily="18" charset="0"/>
                <a:ea typeface="+mn-ea"/>
                <a:cs typeface="+mn-cs"/>
              </a:rPr>
              <a:t>What’s up on the diesel side? One of the most interesting developments this year has been work at JBEI on methyl ketones. A team of researchers led by </a:t>
            </a:r>
            <a:r>
              <a:rPr lang="en-US" sz="1200" b="0" i="0" kern="1200" dirty="0" err="1" smtClean="0">
                <a:solidFill>
                  <a:schemeClr val="tx1"/>
                </a:solidFill>
                <a:effectLst/>
                <a:latin typeface="Times" pitchFamily="18" charset="0"/>
                <a:ea typeface="+mn-ea"/>
                <a:cs typeface="+mn-cs"/>
              </a:rPr>
              <a:t>Herry</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Beller</a:t>
            </a:r>
            <a:r>
              <a:rPr lang="en-US" sz="1200" b="0" i="0" kern="1200" dirty="0" smtClean="0">
                <a:solidFill>
                  <a:schemeClr val="tx1"/>
                </a:solidFill>
                <a:effectLst/>
                <a:latin typeface="Times" pitchFamily="18" charset="0"/>
                <a:ea typeface="+mn-ea"/>
                <a:cs typeface="+mn-cs"/>
              </a:rPr>
              <a:t> reported a 160-fold increase in  E.coli’s methyl ketone production rate — to 40% of theoretical.</a:t>
            </a:r>
          </a:p>
          <a:p>
            <a:r>
              <a:rPr lang="en-US" sz="1200" b="0" i="0" u="none" strike="noStrike" kern="1200" dirty="0" smtClean="0">
                <a:solidFill>
                  <a:schemeClr val="tx1"/>
                </a:solidFill>
                <a:effectLst/>
                <a:latin typeface="Times" pitchFamily="18" charset="0"/>
                <a:ea typeface="+mn-ea"/>
                <a:cs typeface="+mn-cs"/>
                <a:hlinkClick r:id="rId22"/>
              </a:rPr>
              <a:t>Read more here. </a:t>
            </a:r>
            <a:endParaRPr lang="en-US" sz="1200" b="0" i="0" kern="1200" dirty="0" smtClean="0">
              <a:solidFill>
                <a:schemeClr val="tx1"/>
              </a:solidFill>
              <a:effectLst/>
              <a:latin typeface="Times" pitchFamily="18" charset="0"/>
              <a:ea typeface="+mn-ea"/>
              <a:cs typeface="+mn-cs"/>
            </a:endParaRPr>
          </a:p>
          <a:p>
            <a:r>
              <a:rPr lang="en-US" sz="1200" b="0" i="0" kern="1200" dirty="0" smtClean="0">
                <a:solidFill>
                  <a:schemeClr val="tx1"/>
                </a:solidFill>
                <a:effectLst/>
                <a:latin typeface="Times" pitchFamily="18" charset="0"/>
                <a:ea typeface="+mn-ea"/>
                <a:cs typeface="+mn-cs"/>
              </a:rPr>
              <a:t>Geller added:</a:t>
            </a:r>
          </a:p>
          <a:p>
            <a:r>
              <a:rPr lang="en-US" sz="1200" b="0" i="0" kern="1200" dirty="0" smtClean="0">
                <a:solidFill>
                  <a:schemeClr val="tx1"/>
                </a:solidFill>
                <a:effectLst/>
                <a:latin typeface="Times" pitchFamily="18" charset="0"/>
                <a:ea typeface="+mn-ea"/>
                <a:cs typeface="+mn-cs"/>
              </a:rPr>
              <a:t>“We’re encouraged that we could make such a large improvement in </a:t>
            </a:r>
            <a:r>
              <a:rPr lang="en-US" sz="1200" b="0" i="0" u="none" strike="noStrike" kern="1200" dirty="0" smtClean="0">
                <a:solidFill>
                  <a:schemeClr val="tx1"/>
                </a:solidFill>
                <a:effectLst/>
                <a:latin typeface="Times" pitchFamily="18" charset="0"/>
                <a:ea typeface="+mn-ea"/>
                <a:cs typeface="+mn-cs"/>
                <a:hlinkClick r:id="rId23"/>
              </a:rPr>
              <a:t>methyl</a:t>
            </a:r>
            <a:r>
              <a:rPr lang="en-US" sz="1200" b="0" i="0" kern="1200" dirty="0" smtClean="0">
                <a:solidFill>
                  <a:schemeClr val="tx1"/>
                </a:solidFill>
                <a:effectLst/>
                <a:latin typeface="Times" pitchFamily="18" charset="0"/>
                <a:ea typeface="+mn-ea"/>
                <a:cs typeface="+mn-cs"/>
              </a:rPr>
              <a:t> ketone production with a relatively small number of genetic modifications,” says Harry </a:t>
            </a:r>
            <a:r>
              <a:rPr lang="en-US" sz="1200" b="0" i="0" kern="1200" dirty="0" err="1" smtClean="0">
                <a:solidFill>
                  <a:schemeClr val="tx1"/>
                </a:solidFill>
                <a:effectLst/>
                <a:latin typeface="Times" pitchFamily="18" charset="0"/>
                <a:ea typeface="+mn-ea"/>
                <a:cs typeface="+mn-cs"/>
              </a:rPr>
              <a:t>Beller</a:t>
            </a:r>
            <a:r>
              <a:rPr lang="en-US" sz="1200" b="0" i="0" kern="1200" dirty="0" smtClean="0">
                <a:solidFill>
                  <a:schemeClr val="tx1"/>
                </a:solidFill>
                <a:effectLst/>
                <a:latin typeface="Times" pitchFamily="18" charset="0"/>
                <a:ea typeface="+mn-ea"/>
                <a:cs typeface="+mn-cs"/>
              </a:rPr>
              <a:t>, a JBEI microbiologist who led this study. “We believe we can further improve production using the knowledge gained from in vitro studies of our novel metabolic pathway.”</a:t>
            </a:r>
          </a:p>
          <a:p>
            <a:r>
              <a:rPr lang="en-US" sz="1200" b="0" i="0" kern="1200" dirty="0" smtClean="0">
                <a:solidFill>
                  <a:schemeClr val="tx1"/>
                </a:solidFill>
                <a:effectLst/>
                <a:latin typeface="Times" pitchFamily="18" charset="0"/>
                <a:ea typeface="+mn-ea"/>
                <a:cs typeface="+mn-cs"/>
              </a:rPr>
              <a:t>“In our original effort, for methyl ketone production we made two major modifications to </a:t>
            </a:r>
            <a:r>
              <a:rPr lang="en-US" sz="1200" b="0" i="1" kern="1200" dirty="0" smtClean="0">
                <a:solidFill>
                  <a:schemeClr val="tx1"/>
                </a:solidFill>
                <a:effectLst/>
                <a:latin typeface="Times" pitchFamily="18" charset="0"/>
                <a:ea typeface="+mn-ea"/>
                <a:cs typeface="+mn-cs"/>
              </a:rPr>
              <a:t>E. coli</a:t>
            </a:r>
            <a:r>
              <a:rPr lang="en-US" sz="1200" b="0" i="0" kern="1200" dirty="0" smtClean="0">
                <a:solidFill>
                  <a:schemeClr val="tx1"/>
                </a:solidFill>
                <a:effectLst/>
                <a:latin typeface="Times" pitchFamily="18" charset="0"/>
                <a:ea typeface="+mn-ea"/>
                <a:cs typeface="+mn-cs"/>
              </a:rPr>
              <a:t>,” </a:t>
            </a:r>
            <a:r>
              <a:rPr lang="en-US" sz="1200" b="0" i="0" kern="1200" dirty="0" err="1" smtClean="0">
                <a:solidFill>
                  <a:schemeClr val="tx1"/>
                </a:solidFill>
                <a:effectLst/>
                <a:latin typeface="Times" pitchFamily="18" charset="0"/>
                <a:ea typeface="+mn-ea"/>
                <a:cs typeface="+mn-cs"/>
              </a:rPr>
              <a:t>Beller</a:t>
            </a:r>
            <a:r>
              <a:rPr lang="en-US" sz="1200" b="0" i="0" kern="1200" dirty="0" smtClean="0">
                <a:solidFill>
                  <a:schemeClr val="tx1"/>
                </a:solidFill>
                <a:effectLst/>
                <a:latin typeface="Times" pitchFamily="18" charset="0"/>
                <a:ea typeface="+mn-ea"/>
                <a:cs typeface="+mn-cs"/>
              </a:rPr>
              <a:t> says. “First we modified specific steps in beta-oxidation, the metabolic pathway that </a:t>
            </a:r>
            <a:r>
              <a:rPr lang="en-US" sz="1200" b="0" i="1" kern="1200" dirty="0" smtClean="0">
                <a:solidFill>
                  <a:schemeClr val="tx1"/>
                </a:solidFill>
                <a:effectLst/>
                <a:latin typeface="Times" pitchFamily="18" charset="0"/>
                <a:ea typeface="+mn-ea"/>
                <a:cs typeface="+mn-cs"/>
              </a:rPr>
              <a:t>E. coli</a:t>
            </a:r>
            <a:r>
              <a:rPr lang="en-US" sz="1200" b="0" i="0" kern="1200" dirty="0" smtClean="0">
                <a:solidFill>
                  <a:schemeClr val="tx1"/>
                </a:solidFill>
                <a:effectLst/>
                <a:latin typeface="Times" pitchFamily="18" charset="0"/>
                <a:ea typeface="+mn-ea"/>
                <a:cs typeface="+mn-cs"/>
              </a:rPr>
              <a:t> uses to break down fatty acids, and then we increased the expression of a native </a:t>
            </a:r>
            <a:r>
              <a:rPr lang="en-US" sz="1200" b="0" i="1" kern="1200" dirty="0" smtClean="0">
                <a:solidFill>
                  <a:schemeClr val="tx1"/>
                </a:solidFill>
                <a:effectLst/>
                <a:latin typeface="Times" pitchFamily="18" charset="0"/>
                <a:ea typeface="+mn-ea"/>
                <a:cs typeface="+mn-cs"/>
              </a:rPr>
              <a:t>E. coli</a:t>
            </a:r>
            <a:r>
              <a:rPr lang="en-US" sz="1200" b="0" i="0" kern="1200" dirty="0" smtClean="0">
                <a:solidFill>
                  <a:schemeClr val="tx1"/>
                </a:solidFill>
                <a:effectLst/>
                <a:latin typeface="Times" pitchFamily="18" charset="0"/>
                <a:ea typeface="+mn-ea"/>
                <a:cs typeface="+mn-cs"/>
              </a:rPr>
              <a:t> enzyme called </a:t>
            </a:r>
            <a:r>
              <a:rPr lang="en-US" sz="1200" b="0" i="0" kern="1200" dirty="0" err="1" smtClean="0">
                <a:solidFill>
                  <a:schemeClr val="tx1"/>
                </a:solidFill>
                <a:effectLst/>
                <a:latin typeface="Times" pitchFamily="18" charset="0"/>
                <a:ea typeface="+mn-ea"/>
                <a:cs typeface="+mn-cs"/>
              </a:rPr>
              <a:t>FadM</a:t>
            </a:r>
            <a:r>
              <a:rPr lang="en-US" sz="1200" b="0" i="0" kern="1200" dirty="0" smtClean="0">
                <a:solidFill>
                  <a:schemeClr val="tx1"/>
                </a:solidFill>
                <a:effectLst/>
                <a:latin typeface="Times" pitchFamily="18" charset="0"/>
                <a:ea typeface="+mn-ea"/>
                <a:cs typeface="+mn-cs"/>
              </a:rPr>
              <a:t>. These two modifications combined to greatly enhance the production of methyl ketones.”</a:t>
            </a:r>
          </a:p>
          <a:p>
            <a:r>
              <a:rPr lang="en-US" sz="1200" b="0" i="0" kern="1200" dirty="0" smtClean="0">
                <a:solidFill>
                  <a:schemeClr val="tx1"/>
                </a:solidFill>
                <a:effectLst/>
                <a:latin typeface="Times" pitchFamily="18" charset="0"/>
                <a:ea typeface="+mn-ea"/>
                <a:cs typeface="+mn-cs"/>
              </a:rPr>
              <a:t>“Although the improved production is still not at a commercial level in the biofuel market, it is near a commercial level for use in flavor and fragrances, where certain methyl ketones are much more highly valued than they would be in the biofuel market. It may be possible for a company to sell a small percentage of methyl ketones in the flavor and fragrance market and use the profits to enhance the economic viability of the production of methyl ketones as biofuels.”</a:t>
            </a:r>
          </a:p>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79</a:t>
            </a:fld>
            <a:endParaRPr lang="en-US"/>
          </a:p>
        </p:txBody>
      </p:sp>
    </p:spTree>
    <p:extLst>
      <p:ext uri="{BB962C8B-B14F-4D97-AF65-F5344CB8AC3E}">
        <p14:creationId xmlns:p14="http://schemas.microsoft.com/office/powerpoint/2010/main" val="115500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2</a:t>
            </a:fld>
            <a:endParaRPr lang="en-US"/>
          </a:p>
        </p:txBody>
      </p:sp>
    </p:spTree>
    <p:extLst>
      <p:ext uri="{BB962C8B-B14F-4D97-AF65-F5344CB8AC3E}">
        <p14:creationId xmlns:p14="http://schemas.microsoft.com/office/powerpoint/2010/main" val="149046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80</a:t>
            </a:fld>
            <a:endParaRPr lang="en-US"/>
          </a:p>
        </p:txBody>
      </p:sp>
    </p:spTree>
    <p:extLst>
      <p:ext uri="{BB962C8B-B14F-4D97-AF65-F5344CB8AC3E}">
        <p14:creationId xmlns:p14="http://schemas.microsoft.com/office/powerpoint/2010/main" val="1490464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38113" y="766763"/>
            <a:ext cx="6823075" cy="3838575"/>
          </a:xfrm>
          <a:ln/>
        </p:spPr>
      </p:sp>
      <p:sp>
        <p:nvSpPr>
          <p:cNvPr id="63491" name="Rectangle 3"/>
          <p:cNvSpPr>
            <a:spLocks noGrp="1" noChangeArrowheads="1"/>
          </p:cNvSpPr>
          <p:nvPr>
            <p:ph type="body" idx="1"/>
          </p:nvPr>
        </p:nvSpPr>
        <p:spPr>
          <a:noFill/>
          <a:ln/>
        </p:spPr>
        <p:txBody>
          <a:bodyPr/>
          <a:lstStyle/>
          <a:p>
            <a:endParaRPr lang="ru-RU" smtClean="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99</a:t>
            </a:fld>
            <a:endParaRPr lang="en-US"/>
          </a:p>
        </p:txBody>
      </p:sp>
    </p:spTree>
    <p:extLst>
      <p:ext uri="{BB962C8B-B14F-4D97-AF65-F5344CB8AC3E}">
        <p14:creationId xmlns:p14="http://schemas.microsoft.com/office/powerpoint/2010/main" val="3246964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38113" y="766763"/>
            <a:ext cx="6823075" cy="3838575"/>
          </a:xfrm>
          <a:ln/>
        </p:spPr>
      </p:sp>
      <p:sp>
        <p:nvSpPr>
          <p:cNvPr id="63491" name="Rectangle 3"/>
          <p:cNvSpPr>
            <a:spLocks noGrp="1" noChangeArrowheads="1"/>
          </p:cNvSpPr>
          <p:nvPr>
            <p:ph type="body" idx="1"/>
          </p:nvPr>
        </p:nvSpPr>
        <p:spPr>
          <a:noFill/>
          <a:ln/>
        </p:spPr>
        <p:txBody>
          <a:bodyPr/>
          <a:lstStyle/>
          <a:p>
            <a:endParaRPr lang="ru-RU" smtClean="0">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112</a:t>
            </a:fld>
            <a:endParaRPr lang="en-US"/>
          </a:p>
        </p:txBody>
      </p:sp>
    </p:spTree>
    <p:extLst>
      <p:ext uri="{BB962C8B-B14F-4D97-AF65-F5344CB8AC3E}">
        <p14:creationId xmlns:p14="http://schemas.microsoft.com/office/powerpoint/2010/main" val="1490464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xfrm>
            <a:off x="138113" y="766763"/>
            <a:ext cx="6823075" cy="3838575"/>
          </a:xfrm>
          <a:ln/>
        </p:spPr>
      </p:sp>
      <p:sp>
        <p:nvSpPr>
          <p:cNvPr id="366595" name="Notes Placeholder 2"/>
          <p:cNvSpPr>
            <a:spLocks noGrp="1"/>
          </p:cNvSpPr>
          <p:nvPr>
            <p:ph type="body" idx="1"/>
          </p:nvPr>
        </p:nvSpPr>
        <p:spPr>
          <a:noFill/>
          <a:ln/>
        </p:spPr>
        <p:txBody>
          <a:bodyPr/>
          <a:lstStyle/>
          <a:p>
            <a:r>
              <a:rPr lang="ru-RU" smtClean="0">
                <a:latin typeface="Trebuchet MS" pitchFamily="34" charset="0"/>
              </a:rPr>
              <a:t>Этот график показывает  соотношение цен на нефть и кукурузу* за последние 12 месяцев Как видно, цены на кукурузу колеблются в унисон ценам на нефть. Учитывая, что производство биоэтанола в мире только росло*, становится понятно, от чего зависят цены на зерно, и следовательно, цены на продукты питания.</a:t>
            </a:r>
            <a:endParaRPr lang="en-US" smtClean="0">
              <a:latin typeface="Trebuchet MS" pitchFamily="34" charset="0"/>
            </a:endParaRPr>
          </a:p>
          <a:p>
            <a:endParaRPr lang="en-US" smtClean="0">
              <a:latin typeface="Times" charset="0"/>
            </a:endParaRPr>
          </a:p>
        </p:txBody>
      </p:sp>
      <p:sp>
        <p:nvSpPr>
          <p:cNvPr id="59396" name="Slide Number Placeholder 3"/>
          <p:cNvSpPr>
            <a:spLocks noGrp="1"/>
          </p:cNvSpPr>
          <p:nvPr>
            <p:ph type="sldNum" sz="quarter" idx="5"/>
          </p:nvPr>
        </p:nvSpPr>
        <p:spPr/>
        <p:txBody>
          <a:bodyPr/>
          <a:lstStyle/>
          <a:p>
            <a:pPr>
              <a:defRPr/>
            </a:pPr>
            <a:fld id="{50AAD719-064C-4FDC-B03C-DC59AD5C5EF5}" type="slidenum">
              <a:rPr lang="en-US" smtClean="0"/>
              <a:pPr>
                <a:defRPr/>
              </a:pPr>
              <a:t>115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i="0" kern="1200" dirty="0" smtClean="0">
                <a:solidFill>
                  <a:schemeClr val="tx1"/>
                </a:solidFill>
                <a:effectLst/>
                <a:latin typeface="Times" pitchFamily="18" charset="0"/>
                <a:ea typeface="+mn-ea"/>
                <a:cs typeface="+mn-cs"/>
              </a:rPr>
              <a:t>Ловушка бедности</a:t>
            </a:r>
            <a:endParaRPr lang="ru-RU" sz="1200" b="0" i="0" kern="1200" dirty="0" smtClean="0">
              <a:solidFill>
                <a:schemeClr val="tx1"/>
              </a:solidFill>
              <a:effectLst/>
              <a:latin typeface="Times" pitchFamily="18" charset="0"/>
              <a:ea typeface="+mn-ea"/>
              <a:cs typeface="+mn-cs"/>
            </a:endParaRPr>
          </a:p>
          <a:p>
            <a:r>
              <a:rPr lang="ru-RU" sz="1200" b="0" i="0" kern="1200" dirty="0" smtClean="0">
                <a:solidFill>
                  <a:schemeClr val="tx1"/>
                </a:solidFill>
                <a:effectLst/>
                <a:latin typeface="Times" pitchFamily="18" charset="0"/>
                <a:ea typeface="+mn-ea"/>
                <a:cs typeface="+mn-cs"/>
              </a:rPr>
              <a:t>Люди, живущие в бедности, не могут позволить себе полноценное питание. Это делает их слабыми и сокращает их способность зарабатывать деньги, которые помогли бы вырваться из нищеты и голода. Это не просто повседневная проблема: хроническое недоедание и отставание в росте среди детей могут повлиять на их будущие доходы, обрекая на жизнь в бедности и голоде.</a:t>
            </a:r>
          </a:p>
          <a:p>
            <a:r>
              <a:rPr lang="ru-RU" sz="1200" b="0" i="0" kern="1200" dirty="0" smtClean="0">
                <a:solidFill>
                  <a:schemeClr val="tx1"/>
                </a:solidFill>
                <a:effectLst/>
                <a:latin typeface="Times" pitchFamily="18" charset="0"/>
                <a:ea typeface="+mn-ea"/>
                <a:cs typeface="+mn-cs"/>
              </a:rPr>
              <a:t>В развивающихся странах фермеры зачастую не могут позволить себе купить семена, поэтому они не могут посадить сельскохозяйственные культуры, которые могли бы обеспечить их семьи. Возможно им придется выращивать растения без инструментов и удобрений, в которых они нуждаются. А кто-то не имеет достаточно земли, воды или образования. Короче говоря, бедные голодают и голод заключает их в ловушку бедности.</a:t>
            </a:r>
          </a:p>
          <a:p>
            <a:r>
              <a:rPr lang="ru-RU" sz="1200" b="1" i="0" kern="1200" dirty="0" smtClean="0">
                <a:solidFill>
                  <a:schemeClr val="tx1"/>
                </a:solidFill>
                <a:effectLst/>
                <a:latin typeface="Times" pitchFamily="18" charset="0"/>
                <a:ea typeface="+mn-ea"/>
                <a:cs typeface="+mn-cs"/>
              </a:rPr>
              <a:t>Нехватка инвестиций в сельское хозяйство</a:t>
            </a:r>
            <a:endParaRPr lang="ru-RU" sz="1200" b="0" i="0" kern="1200" dirty="0" smtClean="0">
              <a:solidFill>
                <a:schemeClr val="tx1"/>
              </a:solidFill>
              <a:effectLst/>
              <a:latin typeface="Times" pitchFamily="18" charset="0"/>
              <a:ea typeface="+mn-ea"/>
              <a:cs typeface="+mn-cs"/>
            </a:endParaRPr>
          </a:p>
          <a:p>
            <a:r>
              <a:rPr lang="ru-RU" sz="1200" b="0" i="0" kern="1200" dirty="0" smtClean="0">
                <a:solidFill>
                  <a:schemeClr val="tx1"/>
                </a:solidFill>
                <a:effectLst/>
                <a:latin typeface="Times" pitchFamily="18" charset="0"/>
                <a:ea typeface="+mn-ea"/>
                <a:cs typeface="+mn-cs"/>
              </a:rPr>
              <a:t>Очень многие развивающиеся страны испытывают нехватку основной сельскохозяйственной инфраструктуры, например, не хватает дорог, складов и оросительных систем. В результате мы имеем высокие транспортные расходы, отсутствие складских помещений и ненадежное водоснабжение. Все это ограничивает урожайность сельскохозяйственных культур и доступ к продовольствию.</a:t>
            </a:r>
          </a:p>
          <a:p>
            <a:r>
              <a:rPr lang="ru-RU" sz="1200" b="0" i="0" kern="1200" dirty="0" smtClean="0">
                <a:solidFill>
                  <a:schemeClr val="tx1"/>
                </a:solidFill>
                <a:effectLst/>
                <a:latin typeface="Times" pitchFamily="18" charset="0"/>
                <a:ea typeface="+mn-ea"/>
                <a:cs typeface="+mn-cs"/>
              </a:rPr>
              <a:t>Инвестиции в управление земельными ресурсами, более эффективное использование воды и создание более устойчивых семян может принести заметные улучшения.</a:t>
            </a:r>
          </a:p>
          <a:p>
            <a:r>
              <a:rPr lang="ru-RU" sz="1200" b="0" i="0" kern="1200" dirty="0" smtClean="0">
                <a:solidFill>
                  <a:schemeClr val="tx1"/>
                </a:solidFill>
                <a:effectLst/>
                <a:latin typeface="Times" pitchFamily="18" charset="0"/>
                <a:ea typeface="+mn-ea"/>
                <a:cs typeface="+mn-cs"/>
              </a:rPr>
              <a:t>Исследования Продовольственной и сельскохозяйственной организации ООН (ФАО) показывают, что инвестиции в сельское хозяйство в пять раз более эффективны в борьбе с бедностью и голодом, чем инвестиции в любой другой сектор.</a:t>
            </a:r>
          </a:p>
          <a:p>
            <a:r>
              <a:rPr lang="ru-RU" sz="1200" b="1" i="0" kern="1200" dirty="0" smtClean="0">
                <a:solidFill>
                  <a:schemeClr val="tx1"/>
                </a:solidFill>
                <a:effectLst/>
                <a:latin typeface="Times" pitchFamily="18" charset="0"/>
                <a:ea typeface="+mn-ea"/>
                <a:cs typeface="+mn-cs"/>
              </a:rPr>
              <a:t>Климат и погода</a:t>
            </a:r>
            <a:endParaRPr lang="ru-RU" sz="1200" b="0" i="0" kern="1200" dirty="0" smtClean="0">
              <a:solidFill>
                <a:schemeClr val="tx1"/>
              </a:solidFill>
              <a:effectLst/>
              <a:latin typeface="Times" pitchFamily="18" charset="0"/>
              <a:ea typeface="+mn-ea"/>
              <a:cs typeface="+mn-cs"/>
            </a:endParaRPr>
          </a:p>
          <a:p>
            <a:r>
              <a:rPr lang="ru-RU" sz="1200" b="0" i="0" kern="1200" dirty="0" smtClean="0">
                <a:solidFill>
                  <a:schemeClr val="tx1"/>
                </a:solidFill>
                <a:effectLst/>
                <a:latin typeface="Times" pitchFamily="18" charset="0"/>
                <a:ea typeface="+mn-ea"/>
                <a:cs typeface="+mn-cs"/>
              </a:rPr>
              <a:t>Стихийные бедствия, такие как наводнения, тропические штормы и длительные засухи все учащаются и приносят пагубные последствия для голодающих бедняков в развивающихся странах.</a:t>
            </a:r>
          </a:p>
          <a:p>
            <a:r>
              <a:rPr lang="ru-RU" sz="1200" b="0" i="0" kern="1200" dirty="0" smtClean="0">
                <a:solidFill>
                  <a:schemeClr val="tx1"/>
                </a:solidFill>
                <a:effectLst/>
                <a:latin typeface="Times" pitchFamily="18" charset="0"/>
                <a:ea typeface="+mn-ea"/>
                <a:cs typeface="+mn-cs"/>
              </a:rPr>
              <a:t>Засуха - одна из наиболее распространенных причин нехватки продовольствия в мире. В 2011 году повторяющаяся засуха вызвала неурожай и серьезные потери скота в Эфиопии, Сомали и Кении. В 2012 году была похожая ситуация в регионе Сахеля Западной Африки.</a:t>
            </a:r>
          </a:p>
          <a:p>
            <a:r>
              <a:rPr lang="ru-RU" sz="1200" b="0" i="0" kern="1200" dirty="0" smtClean="0">
                <a:solidFill>
                  <a:schemeClr val="tx1"/>
                </a:solidFill>
                <a:effectLst/>
                <a:latin typeface="Times" pitchFamily="18" charset="0"/>
                <a:ea typeface="+mn-ea"/>
                <a:cs typeface="+mn-cs"/>
              </a:rPr>
              <a:t>Во многих странах изменение климата усугубляет и без того неблагоприятные природные условия. Все чаще плодородные земли находятся под угрозой эрозии, засоления и опустынивания. Вырубка лесов человеком ускоряет эрозию земли, которая могла бы использоваться для выращивания продовольствия.</a:t>
            </a:r>
          </a:p>
          <a:p>
            <a:r>
              <a:rPr lang="ru-RU" sz="1200" b="1" i="0" kern="1200" dirty="0" smtClean="0">
                <a:solidFill>
                  <a:schemeClr val="tx1"/>
                </a:solidFill>
                <a:effectLst/>
                <a:latin typeface="Times" pitchFamily="18" charset="0"/>
                <a:ea typeface="+mn-ea"/>
                <a:cs typeface="+mn-cs"/>
              </a:rPr>
              <a:t>Войны и перемещения</a:t>
            </a:r>
            <a:endParaRPr lang="ru-RU" sz="1200" b="0" i="0" kern="1200" dirty="0" smtClean="0">
              <a:solidFill>
                <a:schemeClr val="tx1"/>
              </a:solidFill>
              <a:effectLst/>
              <a:latin typeface="Times" pitchFamily="18" charset="0"/>
              <a:ea typeface="+mn-ea"/>
              <a:cs typeface="+mn-cs"/>
            </a:endParaRPr>
          </a:p>
          <a:p>
            <a:r>
              <a:rPr lang="ru-RU" sz="1200" b="0" i="0" kern="1200" dirty="0" smtClean="0">
                <a:solidFill>
                  <a:schemeClr val="tx1"/>
                </a:solidFill>
                <a:effectLst/>
                <a:latin typeface="Times" pitchFamily="18" charset="0"/>
                <a:ea typeface="+mn-ea"/>
                <a:cs typeface="+mn-cs"/>
              </a:rPr>
              <a:t>По всему земному шару конфликты постоянно мешают сельскому хозяйству и производству продуктов питания. Боевые действия также заставляют миллионы людей покидать свои дома, что приводит к чрезвычайным ситуациям и голоду, так как перемещенные лица оказываются без средств, чтобы прокормить себя. Конфликт в Сирии является недавним примером.</a:t>
            </a:r>
          </a:p>
          <a:p>
            <a:r>
              <a:rPr lang="ru-RU" sz="1200" b="0" i="0" kern="1200" dirty="0" smtClean="0">
                <a:solidFill>
                  <a:schemeClr val="tx1"/>
                </a:solidFill>
                <a:effectLst/>
                <a:latin typeface="Times" pitchFamily="18" charset="0"/>
                <a:ea typeface="+mn-ea"/>
                <a:cs typeface="+mn-cs"/>
              </a:rPr>
              <a:t>На войне продовольствие иногда становится оружием. Солдаты заставляют противников голодать, принуждая к повиновению путем захвата или уничтожения продуктов питания и скота, систематически повреждая местные рынки. Поля часто минируются, колодцы заражаются, вынуждая фермеров отказаться от своей земли.</a:t>
            </a:r>
          </a:p>
          <a:p>
            <a:r>
              <a:rPr lang="ru-RU" sz="1200" b="0" i="0" kern="1200" dirty="0" smtClean="0">
                <a:solidFill>
                  <a:schemeClr val="tx1"/>
                </a:solidFill>
                <a:effectLst/>
                <a:latin typeface="Times" pitchFamily="18" charset="0"/>
                <a:ea typeface="+mn-ea"/>
                <a:cs typeface="+mn-cs"/>
              </a:rPr>
              <a:t>Продолжающиеся конфликты в Сомали и Демократической Республике Конго существенно повысили уровень голода в этих двух странах. Для сравнения голод отступает в более мирных частях Африки, таких как Гана и Руанда.</a:t>
            </a:r>
          </a:p>
          <a:p>
            <a:r>
              <a:rPr lang="ru-RU" sz="1200" b="1" i="0" kern="1200" dirty="0" smtClean="0">
                <a:solidFill>
                  <a:schemeClr val="tx1"/>
                </a:solidFill>
                <a:effectLst/>
                <a:latin typeface="Times" pitchFamily="18" charset="0"/>
                <a:ea typeface="+mn-ea"/>
                <a:cs typeface="+mn-cs"/>
              </a:rPr>
              <a:t>Нестабильные рынки</a:t>
            </a:r>
            <a:endParaRPr lang="ru-RU" sz="1200" b="0" i="0" kern="1200" dirty="0" smtClean="0">
              <a:solidFill>
                <a:schemeClr val="tx1"/>
              </a:solidFill>
              <a:effectLst/>
              <a:latin typeface="Times" pitchFamily="18" charset="0"/>
              <a:ea typeface="+mn-ea"/>
              <a:cs typeface="+mn-cs"/>
            </a:endParaRPr>
          </a:p>
          <a:p>
            <a:r>
              <a:rPr lang="ru-RU" sz="1200" b="0" i="0" kern="1200" dirty="0" smtClean="0">
                <a:solidFill>
                  <a:schemeClr val="tx1"/>
                </a:solidFill>
                <a:effectLst/>
                <a:latin typeface="Times" pitchFamily="18" charset="0"/>
                <a:ea typeface="+mn-ea"/>
                <a:cs typeface="+mn-cs"/>
              </a:rPr>
              <a:t>В последние годы цены на продукты питания были очень неустойчивыми. Колебания цен на продукты питания затрудняют доступ к полноценному питанию для беднейших слоев населения. Неимущие должны иметь доступ к полноценному питанию круглый год. Скачки цен могут сделать еду недоступной, а то может иметь далеко идущие последствия для маленьких детей.</a:t>
            </a:r>
          </a:p>
          <a:p>
            <a:r>
              <a:rPr lang="ru-RU" sz="1200" b="0" i="0" kern="1200" dirty="0" smtClean="0">
                <a:solidFill>
                  <a:schemeClr val="tx1"/>
                </a:solidFill>
                <a:effectLst/>
                <a:latin typeface="Times" pitchFamily="18" charset="0"/>
                <a:ea typeface="+mn-ea"/>
                <a:cs typeface="+mn-cs"/>
              </a:rPr>
              <a:t>Когда цены растут, потребители часто переходят на более дешевые и менее питательные продукты, усиливая риски дефицита микроэлементов и других форм недоедания.</a:t>
            </a:r>
          </a:p>
          <a:p>
            <a:r>
              <a:rPr lang="ru-RU" sz="1200" b="1" i="0" kern="1200" dirty="0" smtClean="0">
                <a:solidFill>
                  <a:schemeClr val="tx1"/>
                </a:solidFill>
                <a:effectLst/>
                <a:latin typeface="Times" pitchFamily="18" charset="0"/>
                <a:ea typeface="+mn-ea"/>
                <a:cs typeface="+mn-cs"/>
              </a:rPr>
              <a:t>Пищевые отходы</a:t>
            </a:r>
            <a:endParaRPr lang="ru-RU" sz="1200" b="0" i="0" kern="1200" dirty="0" smtClean="0">
              <a:solidFill>
                <a:schemeClr val="tx1"/>
              </a:solidFill>
              <a:effectLst/>
              <a:latin typeface="Times"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117</a:t>
            </a:fld>
            <a:endParaRPr lang="en-US"/>
          </a:p>
        </p:txBody>
      </p:sp>
    </p:spTree>
    <p:extLst>
      <p:ext uri="{BB962C8B-B14F-4D97-AF65-F5344CB8AC3E}">
        <p14:creationId xmlns:p14="http://schemas.microsoft.com/office/powerpoint/2010/main" val="1255495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38113" y="766763"/>
            <a:ext cx="6823075" cy="3838575"/>
          </a:xfrm>
          <a:ln/>
        </p:spPr>
      </p:sp>
      <p:sp>
        <p:nvSpPr>
          <p:cNvPr id="52227" name="Notes Placeholder 2"/>
          <p:cNvSpPr>
            <a:spLocks noGrp="1"/>
          </p:cNvSpPr>
          <p:nvPr>
            <p:ph type="body" idx="1"/>
          </p:nvPr>
        </p:nvSpPr>
        <p:spPr>
          <a:noFill/>
          <a:ln/>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latin typeface="Times" pitchFamily="18" charset="0"/>
                <a:ea typeface="+mn-ea"/>
                <a:cs typeface="+mn-cs"/>
              </a:rPr>
              <a:t>Развитие животноводства тоже не сможет существенно увеличить внутреннее потребление зерна. Чтобы обеспечить увеличение производства мяса га 70% (с 6.3 до 10.7 млн тонн), производство зерна увеличивать практически не придется. Это произойдет из-за того, что многие существующие производителя мяса расходуют 4.5-6 кг кормов на 1 кг привеса (так называемая конверсия корма), а в новых проектах животноводства этот показатель снизится до 3 кг на 1 кг привеса. </a:t>
            </a:r>
            <a:endParaRPr lang="en-US" sz="1200" kern="1200" dirty="0" smtClean="0">
              <a:solidFill>
                <a:schemeClr val="tx1"/>
              </a:solidFill>
              <a:latin typeface="Times" pitchFamily="18" charset="0"/>
              <a:ea typeface="+mn-ea"/>
              <a:cs typeface="+mn-cs"/>
            </a:endParaRPr>
          </a:p>
          <a:p>
            <a:endParaRPr lang="en-US" dirty="0" smtClean="0">
              <a:latin typeface="Times" charset="0"/>
            </a:endParaRPr>
          </a:p>
        </p:txBody>
      </p:sp>
      <p:sp>
        <p:nvSpPr>
          <p:cNvPr id="52228" name="Slide Number Placeholder 3"/>
          <p:cNvSpPr>
            <a:spLocks noGrp="1"/>
          </p:cNvSpPr>
          <p:nvPr>
            <p:ph type="sldNum" sz="quarter" idx="5"/>
          </p:nvPr>
        </p:nvSpPr>
        <p:spPr>
          <a:noFill/>
        </p:spPr>
        <p:txBody>
          <a:bodyPr/>
          <a:lstStyle/>
          <a:p>
            <a:fld id="{AADC74C4-4CEB-4162-9447-1EF5B98BA5AE}" type="slidenum">
              <a:rPr lang="en-US" smtClean="0">
                <a:latin typeface="Times" charset="0"/>
              </a:rPr>
              <a:pPr/>
              <a:t>118</a:t>
            </a:fld>
            <a:endParaRPr lang="en-US" smtClean="0">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pPr>
              <a:lnSpc>
                <a:spcPct val="80000"/>
              </a:lnSpc>
            </a:pPr>
            <a:r>
              <a:rPr lang="ru-RU" sz="1200" dirty="0" smtClean="0"/>
              <a:t>обязательство за несколько лет вдвое снизить общий размер субсидий сельхозпредприятиям: с $9 млрд в 2012г. до  $4,4 млрд. к 2018г. АПК</a:t>
            </a:r>
            <a:r>
              <a:rPr lang="ru-RU" dirty="0" smtClean="0"/>
              <a:t> в 2012 г. получит из федерального бюджета 136 млрд руб. </a:t>
            </a:r>
            <a:endParaRPr lang="ru-RU" sz="1200" dirty="0" smtClean="0"/>
          </a:p>
          <a:p>
            <a:pPr>
              <a:lnSpc>
                <a:spcPct val="80000"/>
              </a:lnSpc>
            </a:pPr>
            <a:r>
              <a:rPr lang="ru-RU" sz="1200" dirty="0" smtClean="0"/>
              <a:t>во избежание излишней концентрации господдержки на определенных видах сельхозпродукции, РФ обязалась до 2018 г. направлять на эти цели не более 30% от общей суммы субсидий.</a:t>
            </a:r>
          </a:p>
          <a:p>
            <a:pPr>
              <a:lnSpc>
                <a:spcPct val="80000"/>
              </a:lnSpc>
            </a:pPr>
            <a:r>
              <a:rPr lang="ru-RU" sz="1200" dirty="0" smtClean="0"/>
              <a:t>Экспортных субсидий российские сельхозпредприятия получать не будут и будут отменены льготы по НДС для отдельных категорий продукции.</a:t>
            </a:r>
          </a:p>
          <a:p>
            <a:endParaRPr lang="ru-RU" sz="1200" dirty="0" smtClean="0"/>
          </a:p>
          <a:p>
            <a:endParaRPr lang="ru-RU" sz="1200" dirty="0" smtClean="0"/>
          </a:p>
          <a:p>
            <a:r>
              <a:rPr lang="ru-RU" sz="1200" dirty="0" smtClean="0"/>
              <a:t>В ходе долгих и мучительных переговоров с ВТО Россия согласовала общий размер поддержки АПК в размере 9 млрд долларов. По разделу «Сельское хозяйство» в 2012 году было потрачено около 5 млрд долларов. Казалось бы, о чем беспокоиться, нам есть куда расти. Проблема в том, что все меры поддержки делятся на связанные и несвязанные. Связанные — искажают конкуренцию, это красная и желтая корзины. Несвязанные — не влияют на торговлю, это зеленая корзина. </a:t>
            </a:r>
            <a:endParaRPr lang="en-US" sz="1200" dirty="0" smtClean="0"/>
          </a:p>
          <a:p>
            <a:r>
              <a:rPr lang="ru-RU" sz="1200" dirty="0" smtClean="0"/>
              <a:t>Сейчас основная поддержка нашего сельского хозяйства лежит в желтой корзине, и должена быть кардинально сокращена к 2018 году. В зеленой корзине, а это программы  увеличения внутреннего спроса на продукцию сельского хозяйства, у России пока мало проектов, а у правительства мало предложений по их расширению. Глубокая переработка зерна и другого сельхозсырья с производством биотоплива и биопродуктов является той самой возможностью увеличения внутреннего спроса в рамках  «зеленой» корзины поддержки сельского хозяйства, не попадающей под ограничения ВТО. Не зря во многих странах правительство поддерживает биотопливо – это легальный  путь субсидирования и поддержки их сельского хозяйства. </a:t>
            </a:r>
          </a:p>
          <a:p>
            <a:r>
              <a:rPr lang="ru-RU" sz="1200" dirty="0" smtClean="0"/>
              <a:t>России пора понять, что биотопливо нам необходимо не потому что у нас мало нефти, а потому, что у нас много сельских регионов.</a:t>
            </a:r>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120</a:t>
            </a:fld>
            <a:endParaRPr lang="en-US"/>
          </a:p>
        </p:txBody>
      </p:sp>
    </p:spTree>
    <p:extLst>
      <p:ext uri="{BB962C8B-B14F-4D97-AF65-F5344CB8AC3E}">
        <p14:creationId xmlns:p14="http://schemas.microsoft.com/office/powerpoint/2010/main" val="101292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5</a:t>
            </a:fld>
            <a:endParaRPr lang="en-US"/>
          </a:p>
        </p:txBody>
      </p:sp>
    </p:spTree>
    <p:extLst>
      <p:ext uri="{BB962C8B-B14F-4D97-AF65-F5344CB8AC3E}">
        <p14:creationId xmlns:p14="http://schemas.microsoft.com/office/powerpoint/2010/main" val="44885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1-й цикл — текстильные фабрики, промышленное использование каменного угля;</a:t>
            </a:r>
          </a:p>
          <a:p>
            <a:r>
              <a:rPr lang="ru-RU" dirty="0" smtClean="0"/>
              <a:t>2-й цикл — угледобыча и чёрная металлургия, железнодорожное строительство, паровой двигатель;</a:t>
            </a:r>
          </a:p>
          <a:p>
            <a:r>
              <a:rPr lang="ru-RU" dirty="0" smtClean="0"/>
              <a:t>3-й цикл — тяжёлое машиностроение, электроэнергетика, неорганическая химия, производство стали и электрических двигателей;</a:t>
            </a:r>
          </a:p>
          <a:p>
            <a:r>
              <a:rPr lang="ru-RU" dirty="0" smtClean="0"/>
              <a:t>4-й цикл — производство автомобилей и других машин, химическая промышленность, нефтепереработка и двигатели внутреннего сгорания, массовое производство;</a:t>
            </a:r>
          </a:p>
          <a:p>
            <a:r>
              <a:rPr lang="ru-RU" dirty="0" smtClean="0"/>
              <a:t>5-й цикл — развитие электроники, робототехники, вычислительной, лазерной и телекоммуникационной техники;</a:t>
            </a:r>
          </a:p>
          <a:p>
            <a:r>
              <a:rPr lang="ru-RU" dirty="0" smtClean="0"/>
              <a:t>6-й цикл — возможно, NBIC-конвергенция</a:t>
            </a:r>
            <a:r>
              <a:rPr lang="en-US" baseline="0" dirty="0" smtClean="0"/>
              <a:t> </a:t>
            </a:r>
            <a:r>
              <a:rPr lang="ru-RU" dirty="0" smtClean="0"/>
              <a:t>(конвергенция нано-, био-, информационных и когнитивных технологий)[10].</a:t>
            </a:r>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6</a:t>
            </a:fld>
            <a:endParaRPr lang="en-US"/>
          </a:p>
        </p:txBody>
      </p:sp>
    </p:spTree>
    <p:extLst>
      <p:ext uri="{BB962C8B-B14F-4D97-AF65-F5344CB8AC3E}">
        <p14:creationId xmlns:p14="http://schemas.microsoft.com/office/powerpoint/2010/main" val="288237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8</a:t>
            </a:fld>
            <a:endParaRPr lang="en-US"/>
          </a:p>
        </p:txBody>
      </p:sp>
    </p:spTree>
    <p:extLst>
      <p:ext uri="{BB962C8B-B14F-4D97-AF65-F5344CB8AC3E}">
        <p14:creationId xmlns:p14="http://schemas.microsoft.com/office/powerpoint/2010/main" val="149046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r>
              <a:rPr lang="en-US" dirty="0" smtClean="0"/>
              <a:t>Steps involved in the Supply Chain for biofuel production</a:t>
            </a:r>
          </a:p>
          <a:p>
            <a:r>
              <a:rPr lang="en-US" dirty="0" smtClean="0"/>
              <a:t>Feedstock Production: comprises the cultivation of biomass resources such as corn, crop residues, and woody residues used as raw material inputs for biofuels production.</a:t>
            </a:r>
          </a:p>
          <a:p>
            <a:r>
              <a:rPr lang="en-US" dirty="0" smtClean="0"/>
              <a:t>Feedstock Logistics: consists of harvesting or collecting feedstock from the area of production, processing it for use in biorefineries, storing it between harvests, and delivering it to the plant gate.</a:t>
            </a:r>
          </a:p>
          <a:p>
            <a:r>
              <a:rPr lang="en-US" dirty="0" smtClean="0"/>
              <a:t>Conversion: This is an industrial activity in which the raw biomass is converted into biofuel along with one or more co products.</a:t>
            </a:r>
          </a:p>
          <a:p>
            <a:r>
              <a:rPr lang="en-US" dirty="0" smtClean="0"/>
              <a:t>Distribution and retailing of finished fuels: This involves distribution of finished fuel for blending with fossil fuels.</a:t>
            </a:r>
          </a:p>
          <a:p>
            <a:r>
              <a:rPr lang="en-US" dirty="0" smtClean="0"/>
              <a:t>Consumption of bioenergy: This refers to the ultimate end use in which the biofuel enters the fuel tank of a vehicle.</a:t>
            </a:r>
          </a:p>
          <a:p>
            <a:r>
              <a:rPr lang="en-US" dirty="0" smtClean="0"/>
              <a:t>- See more at: http://www.eai.in/ref/ae/bio/tf/biomass_tf.html#sthash.faLzgwNH.dpuf</a:t>
            </a:r>
          </a:p>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9</a:t>
            </a:fld>
            <a:endParaRPr lang="en-US"/>
          </a:p>
        </p:txBody>
      </p:sp>
    </p:spTree>
    <p:extLst>
      <p:ext uri="{BB962C8B-B14F-4D97-AF65-F5344CB8AC3E}">
        <p14:creationId xmlns:p14="http://schemas.microsoft.com/office/powerpoint/2010/main" val="169908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10</a:t>
            </a:fld>
            <a:endParaRPr lang="en-US"/>
          </a:p>
        </p:txBody>
      </p:sp>
    </p:spTree>
    <p:extLst>
      <p:ext uri="{BB962C8B-B14F-4D97-AF65-F5344CB8AC3E}">
        <p14:creationId xmlns:p14="http://schemas.microsoft.com/office/powerpoint/2010/main" val="1490464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22</a:t>
            </a:fld>
            <a:endParaRPr lang="en-US"/>
          </a:p>
        </p:txBody>
      </p:sp>
    </p:spTree>
    <p:extLst>
      <p:ext uri="{BB962C8B-B14F-4D97-AF65-F5344CB8AC3E}">
        <p14:creationId xmlns:p14="http://schemas.microsoft.com/office/powerpoint/2010/main" val="149046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BD995A-FDDA-4DE2-8E9C-FB8EA1C99B3E}" type="slidenum">
              <a:rPr lang="en-US" smtClean="0"/>
              <a:pPr>
                <a:defRPr/>
              </a:pPr>
              <a:t>24</a:t>
            </a:fld>
            <a:endParaRPr lang="en-US"/>
          </a:p>
        </p:txBody>
      </p:sp>
    </p:spTree>
    <p:extLst>
      <p:ext uri="{BB962C8B-B14F-4D97-AF65-F5344CB8AC3E}">
        <p14:creationId xmlns:p14="http://schemas.microsoft.com/office/powerpoint/2010/main" val="2259289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Изображение 8"/>
          <p:cNvPicPr>
            <a:picLocks noChangeAspect="1"/>
          </p:cNvPicPr>
          <p:nvPr userDrawn="1"/>
        </p:nvPicPr>
        <p:blipFill>
          <a:blip r:embed="rId2"/>
          <a:stretch>
            <a:fillRect/>
          </a:stretch>
        </p:blipFill>
        <p:spPr>
          <a:xfrm>
            <a:off x="2535382" y="492564"/>
            <a:ext cx="6608618" cy="4669986"/>
          </a:xfrm>
          <a:prstGeom prst="rect">
            <a:avLst/>
          </a:prstGeom>
        </p:spPr>
      </p:pic>
      <p:sp>
        <p:nvSpPr>
          <p:cNvPr id="4" name="Line 8"/>
          <p:cNvSpPr>
            <a:spLocks noChangeShapeType="1"/>
          </p:cNvSpPr>
          <p:nvPr/>
        </p:nvSpPr>
        <p:spPr bwMode="auto">
          <a:xfrm flipH="1">
            <a:off x="0" y="457200"/>
            <a:ext cx="1143000" cy="0"/>
          </a:xfrm>
          <a:prstGeom prst="line">
            <a:avLst/>
          </a:prstGeom>
          <a:noFill/>
          <a:ln w="9525">
            <a:solidFill>
              <a:schemeClr val="bg1"/>
            </a:solidFill>
            <a:round/>
            <a:headEnd/>
            <a:tailEnd/>
          </a:ln>
          <a:effectLst/>
        </p:spPr>
        <p:txBody>
          <a:bodyPr wrap="none" anchor="ctr"/>
          <a:lstStyle/>
          <a:p>
            <a:pPr>
              <a:spcBef>
                <a:spcPct val="20000"/>
              </a:spcBef>
              <a:buClr>
                <a:srgbClr val="86C836"/>
              </a:buClr>
              <a:buFont typeface="Wingdings" pitchFamily="2" charset="2"/>
              <a:buChar char="§"/>
              <a:defRPr/>
            </a:pPr>
            <a:endParaRPr lang="en-US" sz="1800">
              <a:latin typeface="Trebuchet MS" pitchFamily="34" charset="0"/>
            </a:endParaRPr>
          </a:p>
        </p:txBody>
      </p:sp>
      <p:sp>
        <p:nvSpPr>
          <p:cNvPr id="3075" name="Rectangle 3"/>
          <p:cNvSpPr>
            <a:spLocks noGrp="1" noChangeArrowheads="1"/>
          </p:cNvSpPr>
          <p:nvPr>
            <p:ph type="ctrTitle"/>
          </p:nvPr>
        </p:nvSpPr>
        <p:spPr>
          <a:xfrm>
            <a:off x="571500" y="2038350"/>
            <a:ext cx="4381500" cy="1085850"/>
          </a:xfrm>
        </p:spPr>
        <p:txBody>
          <a:bodyPr anchor="ctr"/>
          <a:lstStyle>
            <a:lvl1pPr>
              <a:defRPr sz="2800"/>
            </a:lvl1pPr>
          </a:lstStyle>
          <a:p>
            <a:r>
              <a:rPr lang="en-US" dirty="0"/>
              <a:t>Click to edit Master title style</a:t>
            </a:r>
          </a:p>
        </p:txBody>
      </p:sp>
      <p:sp>
        <p:nvSpPr>
          <p:cNvPr id="3076" name="Rectangle 4"/>
          <p:cNvSpPr>
            <a:spLocks noGrp="1" noChangeArrowheads="1"/>
          </p:cNvSpPr>
          <p:nvPr>
            <p:ph type="subTitle" idx="1"/>
          </p:nvPr>
        </p:nvSpPr>
        <p:spPr>
          <a:xfrm>
            <a:off x="571500" y="3333750"/>
            <a:ext cx="3429000" cy="857250"/>
          </a:xfrm>
        </p:spPr>
        <p:txBody>
          <a:bodyPr/>
          <a:lstStyle>
            <a:lvl1pPr marL="0" indent="0">
              <a:buFont typeface="Wingdings" pitchFamily="2" charset="2"/>
              <a:buNone/>
              <a:defRPr sz="1600" b="1"/>
            </a:lvl1pPr>
          </a:lstStyle>
          <a:p>
            <a:r>
              <a:rPr lang="en-US" dirty="0"/>
              <a:t>Click to edit Master subtitle style</a:t>
            </a:r>
          </a:p>
        </p:txBody>
      </p:sp>
      <p:pic>
        <p:nvPicPr>
          <p:cNvPr id="7" name="Изображение 7"/>
          <p:cNvPicPr>
            <a:picLocks noChangeAspect="1"/>
          </p:cNvPicPr>
          <p:nvPr userDrawn="1"/>
        </p:nvPicPr>
        <p:blipFill>
          <a:blip r:embed="rId3"/>
          <a:stretch>
            <a:fillRect/>
          </a:stretch>
        </p:blipFill>
        <p:spPr>
          <a:xfrm>
            <a:off x="304800" y="222221"/>
            <a:ext cx="1738821" cy="120652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171450"/>
            <a:ext cx="2019300" cy="457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71450"/>
            <a:ext cx="59055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1450"/>
            <a:ext cx="71628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028700"/>
            <a:ext cx="39243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028700"/>
            <a:ext cx="3924300" cy="371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171450"/>
            <a:ext cx="7162800" cy="4572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85800" y="1028701"/>
            <a:ext cx="3924300" cy="1800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762500" y="1028701"/>
            <a:ext cx="3924300" cy="1800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85800" y="2943227"/>
            <a:ext cx="3924300" cy="1800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762500" y="2943227"/>
            <a:ext cx="3924300" cy="1800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71450"/>
            <a:ext cx="7162800" cy="4572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028700"/>
            <a:ext cx="3924300" cy="3714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762500" y="1028701"/>
            <a:ext cx="3924300" cy="1800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762500" y="2943227"/>
            <a:ext cx="3924300" cy="1800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71450"/>
            <a:ext cx="7162800" cy="4572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028700"/>
            <a:ext cx="3924300" cy="37147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762500" y="1028701"/>
            <a:ext cx="3924300" cy="1800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762500" y="2943227"/>
            <a:ext cx="3924300" cy="1800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71450"/>
            <a:ext cx="7162800" cy="457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028700"/>
            <a:ext cx="8001000" cy="3714750"/>
          </a:xfrm>
        </p:spPr>
        <p:txBody>
          <a:bodyPr/>
          <a:lstStyle/>
          <a:p>
            <a:pPr lvl="0"/>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71450"/>
            <a:ext cx="7772400" cy="457200"/>
          </a:xfrm>
        </p:spPr>
        <p:txBody>
          <a:bodyPr/>
          <a:lstStyle>
            <a:lvl1pPr>
              <a:defRPr sz="1800"/>
            </a:lvl1pPr>
          </a:lstStyle>
          <a:p>
            <a:r>
              <a:rPr lang="en-US" dirty="0" smtClean="0"/>
              <a:t>Click to edit Master title style</a:t>
            </a:r>
            <a:endParaRPr lang="en-US" dirty="0"/>
          </a:p>
        </p:txBody>
      </p:sp>
      <p:sp>
        <p:nvSpPr>
          <p:cNvPr id="3" name="Content Placeholder 2"/>
          <p:cNvSpPr>
            <a:spLocks noGrp="1"/>
          </p:cNvSpPr>
          <p:nvPr>
            <p:ph idx="1"/>
          </p:nvPr>
        </p:nvSpPr>
        <p:spPr>
          <a:xfrm>
            <a:off x="685800" y="1047750"/>
            <a:ext cx="8001000" cy="3695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28700"/>
            <a:ext cx="3924300" cy="371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028700"/>
            <a:ext cx="3924300" cy="371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8077200" y="4857750"/>
            <a:ext cx="990600" cy="228600"/>
          </a:xfrm>
          <a:prstGeom prst="rect">
            <a:avLst/>
          </a:prstGeom>
          <a:noFill/>
          <a:ln w="9525">
            <a:noFill/>
            <a:miter lim="800000"/>
            <a:headEnd/>
            <a:tailEnd/>
          </a:ln>
          <a:effectLst/>
        </p:spPr>
        <p:txBody>
          <a:bodyPr/>
          <a:lstStyle/>
          <a:p>
            <a:pPr algn="r" eaLnBrk="0" hangingPunct="0">
              <a:defRPr/>
            </a:pPr>
            <a:fld id="{A969DE46-39FC-40A4-9707-074352ECE761}" type="slidenum">
              <a:rPr lang="en-US" sz="1000"/>
              <a:pPr algn="r" eaLnBrk="0" hangingPunct="0">
                <a:defRPr/>
              </a:pPr>
              <a:t>‹#›</a:t>
            </a:fld>
            <a:endParaRPr lang="en-US" sz="1000" dirty="0"/>
          </a:p>
        </p:txBody>
      </p:sp>
      <p:sp>
        <p:nvSpPr>
          <p:cNvPr id="1031" name="Rectangle 23"/>
          <p:cNvSpPr>
            <a:spLocks noGrp="1" noChangeArrowheads="1"/>
          </p:cNvSpPr>
          <p:nvPr>
            <p:ph type="title"/>
          </p:nvPr>
        </p:nvSpPr>
        <p:spPr bwMode="auto">
          <a:xfrm>
            <a:off x="1295400" y="171450"/>
            <a:ext cx="7696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32" name="Rectangle 24"/>
          <p:cNvSpPr>
            <a:spLocks noGrp="1" noChangeArrowheads="1"/>
          </p:cNvSpPr>
          <p:nvPr>
            <p:ph type="body" idx="1"/>
          </p:nvPr>
        </p:nvSpPr>
        <p:spPr bwMode="auto">
          <a:xfrm>
            <a:off x="685800" y="1028700"/>
            <a:ext cx="8001000" cy="3714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7" name="Picture 2" descr="C:\Users\Natalya.Malhotra\Documents\Новый брендбук\eNano_blanks\border\eNano_border(2).jp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293724" y="590550"/>
            <a:ext cx="7697876" cy="45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Natalya.Malhotra\Documents\Новый брендбук\eNANO logo new\enano logo 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76200" y="57150"/>
            <a:ext cx="990600" cy="56773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358"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Lst>
  <p:timing>
    <p:tnLst>
      <p:par>
        <p:cTn id="1" dur="indefinite" restart="never" nodeType="tmRoot"/>
      </p:par>
    </p:tnLst>
  </p:timing>
  <p:txStyles>
    <p:titleStyle>
      <a:lvl1pPr algn="l" rtl="0" eaLnBrk="0" fontAlgn="base" hangingPunct="0">
        <a:spcBef>
          <a:spcPct val="0"/>
        </a:spcBef>
        <a:spcAft>
          <a:spcPct val="0"/>
        </a:spcAft>
        <a:defRPr sz="1800" b="1">
          <a:solidFill>
            <a:srgbClr val="282D63"/>
          </a:solidFill>
          <a:latin typeface="Myriad Pro" pitchFamily="34" charset="0"/>
          <a:ea typeface="+mj-ea"/>
          <a:cs typeface="+mj-cs"/>
        </a:defRPr>
      </a:lvl1pPr>
      <a:lvl2pPr algn="l" rtl="0" eaLnBrk="0" fontAlgn="base" hangingPunct="0">
        <a:spcBef>
          <a:spcPct val="0"/>
        </a:spcBef>
        <a:spcAft>
          <a:spcPct val="0"/>
        </a:spcAft>
        <a:defRPr sz="2800" b="1">
          <a:solidFill>
            <a:srgbClr val="282D63"/>
          </a:solidFill>
          <a:latin typeface="Trebuchet MS" pitchFamily="34" charset="0"/>
        </a:defRPr>
      </a:lvl2pPr>
      <a:lvl3pPr algn="l" rtl="0" eaLnBrk="0" fontAlgn="base" hangingPunct="0">
        <a:spcBef>
          <a:spcPct val="0"/>
        </a:spcBef>
        <a:spcAft>
          <a:spcPct val="0"/>
        </a:spcAft>
        <a:defRPr sz="2800" b="1">
          <a:solidFill>
            <a:srgbClr val="282D63"/>
          </a:solidFill>
          <a:latin typeface="Trebuchet MS" pitchFamily="34" charset="0"/>
        </a:defRPr>
      </a:lvl3pPr>
      <a:lvl4pPr algn="l" rtl="0" eaLnBrk="0" fontAlgn="base" hangingPunct="0">
        <a:spcBef>
          <a:spcPct val="0"/>
        </a:spcBef>
        <a:spcAft>
          <a:spcPct val="0"/>
        </a:spcAft>
        <a:defRPr sz="2800" b="1">
          <a:solidFill>
            <a:srgbClr val="282D63"/>
          </a:solidFill>
          <a:latin typeface="Trebuchet MS" pitchFamily="34" charset="0"/>
        </a:defRPr>
      </a:lvl4pPr>
      <a:lvl5pPr algn="l" rtl="0" eaLnBrk="0" fontAlgn="base" hangingPunct="0">
        <a:spcBef>
          <a:spcPct val="0"/>
        </a:spcBef>
        <a:spcAft>
          <a:spcPct val="0"/>
        </a:spcAft>
        <a:defRPr sz="2800" b="1">
          <a:solidFill>
            <a:srgbClr val="282D63"/>
          </a:solidFill>
          <a:latin typeface="Trebuchet MS" pitchFamily="34" charset="0"/>
        </a:defRPr>
      </a:lvl5pPr>
      <a:lvl6pPr marL="457200" algn="l" rtl="0" fontAlgn="base">
        <a:spcBef>
          <a:spcPct val="0"/>
        </a:spcBef>
        <a:spcAft>
          <a:spcPct val="0"/>
        </a:spcAft>
        <a:defRPr sz="2800" b="1">
          <a:solidFill>
            <a:srgbClr val="282D63"/>
          </a:solidFill>
          <a:latin typeface="Trebuchet MS" pitchFamily="34" charset="0"/>
        </a:defRPr>
      </a:lvl6pPr>
      <a:lvl7pPr marL="914400" algn="l" rtl="0" fontAlgn="base">
        <a:spcBef>
          <a:spcPct val="0"/>
        </a:spcBef>
        <a:spcAft>
          <a:spcPct val="0"/>
        </a:spcAft>
        <a:defRPr sz="2800" b="1">
          <a:solidFill>
            <a:srgbClr val="282D63"/>
          </a:solidFill>
          <a:latin typeface="Trebuchet MS" pitchFamily="34" charset="0"/>
        </a:defRPr>
      </a:lvl7pPr>
      <a:lvl8pPr marL="1371600" algn="l" rtl="0" fontAlgn="base">
        <a:spcBef>
          <a:spcPct val="0"/>
        </a:spcBef>
        <a:spcAft>
          <a:spcPct val="0"/>
        </a:spcAft>
        <a:defRPr sz="2800" b="1">
          <a:solidFill>
            <a:srgbClr val="282D63"/>
          </a:solidFill>
          <a:latin typeface="Trebuchet MS" pitchFamily="34" charset="0"/>
        </a:defRPr>
      </a:lvl8pPr>
      <a:lvl9pPr marL="1828800" algn="l" rtl="0" fontAlgn="base">
        <a:spcBef>
          <a:spcPct val="0"/>
        </a:spcBef>
        <a:spcAft>
          <a:spcPct val="0"/>
        </a:spcAft>
        <a:defRPr sz="2800" b="1">
          <a:solidFill>
            <a:srgbClr val="282D63"/>
          </a:solidFill>
          <a:latin typeface="Trebuchet MS" pitchFamily="34" charset="0"/>
        </a:defRPr>
      </a:lvl9pPr>
    </p:titleStyle>
    <p:bodyStyle>
      <a:lvl1pPr marL="341313" indent="-341313" algn="l" rtl="0" eaLnBrk="0" fontAlgn="base" hangingPunct="0">
        <a:spcBef>
          <a:spcPct val="20000"/>
        </a:spcBef>
        <a:spcAft>
          <a:spcPct val="0"/>
        </a:spcAft>
        <a:buClr>
          <a:srgbClr val="86C836"/>
        </a:buClr>
        <a:buFont typeface="Wingdings" pitchFamily="2" charset="2"/>
        <a:buChar char="§"/>
        <a:defRPr sz="2400">
          <a:solidFill>
            <a:srgbClr val="282D63"/>
          </a:solidFill>
          <a:latin typeface="Myriad Pro" pitchFamily="34" charset="0"/>
          <a:ea typeface="+mn-ea"/>
          <a:cs typeface="+mn-cs"/>
        </a:defRPr>
      </a:lvl1pPr>
      <a:lvl2pPr marL="741363" indent="-284163" algn="l" rtl="0" eaLnBrk="0" fontAlgn="base" hangingPunct="0">
        <a:spcBef>
          <a:spcPct val="20000"/>
        </a:spcBef>
        <a:spcAft>
          <a:spcPct val="0"/>
        </a:spcAft>
        <a:buClr>
          <a:srgbClr val="86C836"/>
        </a:buClr>
        <a:buFont typeface="Wingdings" pitchFamily="2" charset="2"/>
        <a:buChar char="§"/>
        <a:defRPr sz="1900">
          <a:solidFill>
            <a:srgbClr val="282D63"/>
          </a:solidFill>
          <a:latin typeface="Myriad Pro" pitchFamily="34" charset="0"/>
        </a:defRPr>
      </a:lvl2pPr>
      <a:lvl3pPr marL="1141413" indent="-227013" algn="l" rtl="0" eaLnBrk="0" fontAlgn="base" hangingPunct="0">
        <a:spcBef>
          <a:spcPct val="20000"/>
        </a:spcBef>
        <a:spcAft>
          <a:spcPct val="0"/>
        </a:spcAft>
        <a:buClr>
          <a:srgbClr val="86C836"/>
        </a:buClr>
        <a:buFont typeface="Wingdings" pitchFamily="2" charset="2"/>
        <a:buChar char="§"/>
        <a:defRPr sz="1700">
          <a:solidFill>
            <a:srgbClr val="282D63"/>
          </a:solidFill>
          <a:latin typeface="Myriad Pro" pitchFamily="34" charset="0"/>
        </a:defRPr>
      </a:lvl3pPr>
      <a:lvl4pPr marL="1598613" indent="-227013" algn="l" rtl="0" eaLnBrk="0" fontAlgn="base" hangingPunct="0">
        <a:spcBef>
          <a:spcPct val="20000"/>
        </a:spcBef>
        <a:spcAft>
          <a:spcPct val="0"/>
        </a:spcAft>
        <a:buClr>
          <a:srgbClr val="86C836"/>
        </a:buClr>
        <a:buFont typeface="Wingdings" pitchFamily="2" charset="2"/>
        <a:buChar char="§"/>
        <a:defRPr sz="1600">
          <a:solidFill>
            <a:srgbClr val="282D63"/>
          </a:solidFill>
          <a:latin typeface="Myriad Pro" pitchFamily="34" charset="0"/>
        </a:defRPr>
      </a:lvl4pPr>
      <a:lvl5pPr marL="2055813" indent="-227013" algn="l" rtl="0" eaLnBrk="0" fontAlgn="base" hangingPunct="0">
        <a:spcBef>
          <a:spcPct val="20000"/>
        </a:spcBef>
        <a:spcAft>
          <a:spcPct val="0"/>
        </a:spcAft>
        <a:buClr>
          <a:schemeClr val="folHlink"/>
        </a:buClr>
        <a:buFont typeface="Wingdings" pitchFamily="2" charset="2"/>
        <a:buChar char="»"/>
        <a:defRPr sz="2000">
          <a:solidFill>
            <a:srgbClr val="282D63"/>
          </a:solidFill>
          <a:latin typeface="Myriad Pro" pitchFamily="34" charset="0"/>
        </a:defRPr>
      </a:lvl5pPr>
      <a:lvl6pPr marL="2514600" indent="-228600" algn="l" rtl="0" fontAlgn="base">
        <a:spcBef>
          <a:spcPct val="20000"/>
        </a:spcBef>
        <a:spcAft>
          <a:spcPct val="0"/>
        </a:spcAft>
        <a:buClr>
          <a:schemeClr val="folHlink"/>
        </a:buClr>
        <a:buFont typeface="Wingdings" pitchFamily="2" charset="2"/>
        <a:defRPr sz="2000">
          <a:solidFill>
            <a:srgbClr val="282D63"/>
          </a:solidFill>
          <a:latin typeface="+mn-lt"/>
        </a:defRPr>
      </a:lvl6pPr>
      <a:lvl7pPr marL="2971800" indent="-228600" algn="l" rtl="0" fontAlgn="base">
        <a:spcBef>
          <a:spcPct val="20000"/>
        </a:spcBef>
        <a:spcAft>
          <a:spcPct val="0"/>
        </a:spcAft>
        <a:buClr>
          <a:schemeClr val="folHlink"/>
        </a:buClr>
        <a:buFont typeface="Wingdings" pitchFamily="2" charset="2"/>
        <a:defRPr sz="2000">
          <a:solidFill>
            <a:srgbClr val="282D63"/>
          </a:solidFill>
          <a:latin typeface="+mn-lt"/>
        </a:defRPr>
      </a:lvl7pPr>
      <a:lvl8pPr marL="3429000" indent="-228600" algn="l" rtl="0" fontAlgn="base">
        <a:spcBef>
          <a:spcPct val="20000"/>
        </a:spcBef>
        <a:spcAft>
          <a:spcPct val="0"/>
        </a:spcAft>
        <a:buClr>
          <a:schemeClr val="folHlink"/>
        </a:buClr>
        <a:buFont typeface="Wingdings" pitchFamily="2" charset="2"/>
        <a:defRPr sz="2000">
          <a:solidFill>
            <a:srgbClr val="282D63"/>
          </a:solidFill>
          <a:latin typeface="+mn-lt"/>
        </a:defRPr>
      </a:lvl8pPr>
      <a:lvl9pPr marL="3886200" indent="-228600" algn="l" rtl="0" fontAlgn="base">
        <a:spcBef>
          <a:spcPct val="20000"/>
        </a:spcBef>
        <a:spcAft>
          <a:spcPct val="0"/>
        </a:spcAft>
        <a:buClr>
          <a:schemeClr val="folHlink"/>
        </a:buClr>
        <a:buFont typeface="Wingdings" pitchFamily="2" charset="2"/>
        <a:defRPr sz="2000">
          <a:solidFill>
            <a:srgbClr val="282D6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graintek.ru/"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graintek.ru/"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0"/>
          <p:cNvSpPr>
            <a:spLocks noChangeArrowheads="1"/>
          </p:cNvSpPr>
          <p:nvPr/>
        </p:nvSpPr>
        <p:spPr bwMode="auto">
          <a:xfrm>
            <a:off x="609600" y="1847850"/>
            <a:ext cx="5562600" cy="1485900"/>
          </a:xfrm>
          <a:prstGeom prst="rect">
            <a:avLst/>
          </a:prstGeom>
          <a:noFill/>
          <a:ln w="69850">
            <a:noFill/>
            <a:miter lim="800000"/>
            <a:headEnd/>
            <a:tailEnd/>
          </a:ln>
        </p:spPr>
        <p:txBody>
          <a:bodyPr anchor="ctr"/>
          <a:lstStyle/>
          <a:p>
            <a:pPr algn="l" defTabSz="912813" eaLnBrk="0" hangingPunct="0">
              <a:defRPr/>
            </a:pPr>
            <a:r>
              <a:rPr lang="ru-RU" sz="3200" b="1" dirty="0" smtClean="0"/>
              <a:t>Биотопливо</a:t>
            </a:r>
            <a:r>
              <a:rPr lang="en-US" sz="3200" b="1" dirty="0" smtClean="0"/>
              <a:t>: </a:t>
            </a:r>
            <a:r>
              <a:rPr lang="ru-RU" sz="3200" b="1" dirty="0" smtClean="0"/>
              <a:t>Cui </a:t>
            </a:r>
            <a:r>
              <a:rPr lang="ru-RU" sz="3200" b="1" dirty="0"/>
              <a:t>prodest</a:t>
            </a:r>
            <a:r>
              <a:rPr lang="en-US" sz="3200" dirty="0" smtClean="0"/>
              <a:t>?</a:t>
            </a:r>
            <a:endParaRPr lang="ru-RU" sz="3200" b="1" dirty="0" smtClean="0"/>
          </a:p>
          <a:p>
            <a:pPr algn="l" defTabSz="912813" eaLnBrk="0" hangingPunct="0">
              <a:defRPr/>
            </a:pPr>
            <a:endParaRPr lang="ru-RU" sz="1600" b="1" dirty="0" smtClean="0"/>
          </a:p>
          <a:p>
            <a:pPr algn="l" defTabSz="912813" eaLnBrk="0" hangingPunct="0">
              <a:defRPr/>
            </a:pPr>
            <a:r>
              <a:rPr lang="en-US" sz="1600" b="1" dirty="0" smtClean="0"/>
              <a:t>10 </a:t>
            </a:r>
            <a:r>
              <a:rPr lang="ru-RU" sz="1600" b="1" dirty="0" smtClean="0"/>
              <a:t>ноября 2015 года</a:t>
            </a:r>
            <a:endParaRPr lang="en-US" sz="1600" b="1" dirty="0" smtClean="0"/>
          </a:p>
          <a:p>
            <a:pPr algn="l" defTabSz="912813" eaLnBrk="0" hangingPunct="0">
              <a:defRPr/>
            </a:pPr>
            <a:r>
              <a:rPr lang="ru-RU" sz="1600" b="1" dirty="0" smtClean="0"/>
              <a:t>Вебинар </a:t>
            </a:r>
            <a:r>
              <a:rPr lang="en-US" sz="1600" b="1" dirty="0" err="1" smtClean="0"/>
              <a:t>eNANO</a:t>
            </a:r>
            <a:endParaRPr lang="ru-RU" sz="1600" b="1" dirty="0" smtClean="0"/>
          </a:p>
        </p:txBody>
      </p:sp>
      <p:sp>
        <p:nvSpPr>
          <p:cNvPr id="11267" name="Rectangle 0"/>
          <p:cNvSpPr>
            <a:spLocks noChangeArrowheads="1"/>
          </p:cNvSpPr>
          <p:nvPr/>
        </p:nvSpPr>
        <p:spPr bwMode="auto">
          <a:xfrm>
            <a:off x="609600" y="3562350"/>
            <a:ext cx="4648200" cy="861774"/>
          </a:xfrm>
          <a:prstGeom prst="rect">
            <a:avLst/>
          </a:prstGeom>
          <a:noFill/>
          <a:ln w="9525">
            <a:noFill/>
            <a:miter lim="800000"/>
            <a:headEnd/>
            <a:tailEnd/>
          </a:ln>
        </p:spPr>
        <p:txBody>
          <a:bodyPr wrap="square">
            <a:spAutoFit/>
          </a:bodyPr>
          <a:lstStyle/>
          <a:p>
            <a:pPr algn="l">
              <a:defRPr/>
            </a:pPr>
            <a:r>
              <a:rPr lang="ru-RU" sz="1800" dirty="0">
                <a:solidFill>
                  <a:schemeClr val="accent2"/>
                </a:solidFill>
                <a:latin typeface="+mn-lt"/>
              </a:rPr>
              <a:t>Аблаев Алексей </a:t>
            </a:r>
            <a:r>
              <a:rPr lang="ru-RU" sz="1800" dirty="0" smtClean="0">
                <a:solidFill>
                  <a:schemeClr val="accent2"/>
                </a:solidFill>
                <a:latin typeface="+mn-lt"/>
              </a:rPr>
              <a:t>Равильевич, ктн</a:t>
            </a:r>
            <a:r>
              <a:rPr lang="en-US" sz="1800" dirty="0">
                <a:solidFill>
                  <a:schemeClr val="accent2"/>
                </a:solidFill>
                <a:latin typeface="+mn-lt"/>
              </a:rPr>
              <a:t/>
            </a:r>
            <a:br>
              <a:rPr lang="en-US" sz="1800" dirty="0">
                <a:solidFill>
                  <a:schemeClr val="accent2"/>
                </a:solidFill>
                <a:latin typeface="+mn-lt"/>
              </a:rPr>
            </a:br>
            <a:r>
              <a:rPr lang="ru-RU" sz="1600" dirty="0" smtClean="0">
                <a:solidFill>
                  <a:schemeClr val="accent2"/>
                </a:solidFill>
                <a:latin typeface="+mn-lt"/>
              </a:rPr>
              <a:t>Президент Российской Биотопливной Ассоциации</a:t>
            </a:r>
            <a:endParaRPr lang="ru-RU" sz="1800" dirty="0">
              <a:solidFill>
                <a:schemeClr val="accent2"/>
              </a:solidFill>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65000"/>
                  </a:schemeClr>
                </a:solidFill>
              </a:rPr>
              <a:t>Введение</a:t>
            </a:r>
          </a:p>
          <a:p>
            <a:r>
              <a:rPr lang="ru-RU" sz="1600" dirty="0" smtClean="0">
                <a:solidFill>
                  <a:schemeClr val="accent3">
                    <a:lumMod val="65000"/>
                  </a:schemeClr>
                </a:solidFill>
              </a:rPr>
              <a:t>Жидкое биотопливо – классификация</a:t>
            </a:r>
          </a:p>
          <a:p>
            <a:r>
              <a:rPr lang="ru-RU" sz="1600" b="1" dirty="0" smtClean="0"/>
              <a:t>Первое поколение – из пищевого сырья</a:t>
            </a:r>
          </a:p>
          <a:p>
            <a:pPr lvl="1"/>
            <a:r>
              <a:rPr lang="ru-RU" sz="1400" b="1" dirty="0" smtClean="0"/>
              <a:t>Состояние дел</a:t>
            </a:r>
          </a:p>
          <a:p>
            <a:pPr lvl="1"/>
            <a:r>
              <a:rPr lang="ru-RU" sz="1400" b="1" dirty="0" smtClean="0"/>
              <a:t>Состояние в России</a:t>
            </a:r>
          </a:p>
          <a:p>
            <a:r>
              <a:rPr lang="ru-RU" sz="1600" dirty="0" smtClean="0">
                <a:solidFill>
                  <a:schemeClr val="accent3">
                    <a:lumMod val="65000"/>
                  </a:schemeClr>
                </a:solidFill>
              </a:rPr>
              <a:t>Второе и последующие поколения</a:t>
            </a:r>
          </a:p>
          <a:p>
            <a:pPr lvl="1"/>
            <a:r>
              <a:rPr lang="ru-RU" sz="1400" dirty="0" smtClean="0">
                <a:solidFill>
                  <a:schemeClr val="accent3">
                    <a:lumMod val="65000"/>
                  </a:schemeClr>
                </a:solidFill>
              </a:rPr>
              <a:t>Биохимическая конверсия  (биотехнологии)</a:t>
            </a:r>
          </a:p>
          <a:p>
            <a:pPr lvl="1"/>
            <a:r>
              <a:rPr lang="ru-RU" sz="1400" dirty="0" smtClean="0">
                <a:solidFill>
                  <a:schemeClr val="accent3">
                    <a:lumMod val="65000"/>
                  </a:schemeClr>
                </a:solidFill>
              </a:rPr>
              <a:t>Термохимическая конверсия </a:t>
            </a:r>
          </a:p>
          <a:p>
            <a:pPr lvl="2"/>
            <a:r>
              <a:rPr lang="ru-RU" sz="1200" dirty="0" smtClean="0">
                <a:solidFill>
                  <a:schemeClr val="accent3">
                    <a:lumMod val="65000"/>
                  </a:schemeClr>
                </a:solidFill>
              </a:rPr>
              <a:t>Газификация, Пиролиз</a:t>
            </a:r>
          </a:p>
          <a:p>
            <a:pPr lvl="1"/>
            <a:r>
              <a:rPr lang="ru-RU" sz="1400" dirty="0" smtClean="0">
                <a:solidFill>
                  <a:schemeClr val="accent3">
                    <a:lumMod val="65000"/>
                  </a:schemeClr>
                </a:solidFill>
              </a:rPr>
              <a:t>Биогаз</a:t>
            </a:r>
          </a:p>
          <a:p>
            <a:pPr lvl="1"/>
            <a:r>
              <a:rPr lang="ru-RU" sz="1400" dirty="0" smtClean="0">
                <a:solidFill>
                  <a:schemeClr val="accent3">
                    <a:lumMod val="65000"/>
                  </a:schemeClr>
                </a:solidFill>
              </a:rPr>
              <a:t>Фотосинтез</a:t>
            </a:r>
          </a:p>
          <a:p>
            <a:r>
              <a:rPr lang="ru-RU" sz="1600" dirty="0" smtClean="0">
                <a:solidFill>
                  <a:schemeClr val="accent3">
                    <a:lumMod val="65000"/>
                  </a:schemeClr>
                </a:solidFill>
              </a:rPr>
              <a:t>Авиационное биотопливо</a:t>
            </a:r>
          </a:p>
          <a:p>
            <a:r>
              <a:rPr lang="ru-RU" sz="1600" dirty="0" smtClean="0">
                <a:solidFill>
                  <a:schemeClr val="accent3">
                    <a:lumMod val="65000"/>
                  </a:schemeClr>
                </a:solidFill>
              </a:rPr>
              <a:t>Горизонты</a:t>
            </a:r>
            <a:endParaRPr lang="en-US" sz="1600" dirty="0" smtClean="0">
              <a:solidFill>
                <a:schemeClr val="accent3">
                  <a:lumMod val="65000"/>
                </a:schemeClr>
              </a:solidFill>
            </a:endParaRPr>
          </a:p>
          <a:p>
            <a:r>
              <a:rPr lang="en-US" sz="1600" dirty="0" smtClean="0">
                <a:solidFill>
                  <a:schemeClr val="accent3">
                    <a:lumMod val="65000"/>
                  </a:schemeClr>
                </a:solidFill>
              </a:rPr>
              <a:t>Takeaway</a:t>
            </a:r>
            <a:endParaRPr lang="ru-RU" sz="1600" dirty="0" smtClean="0">
              <a:solidFill>
                <a:schemeClr val="accent3">
                  <a:lumMod val="65000"/>
                </a:schemeClr>
              </a:solidFill>
            </a:endParaRPr>
          </a:p>
        </p:txBody>
      </p:sp>
    </p:spTree>
    <p:extLst>
      <p:ext uri="{BB962C8B-B14F-4D97-AF65-F5344CB8AC3E}">
        <p14:creationId xmlns:p14="http://schemas.microsoft.com/office/powerpoint/2010/main" val="40421913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1437"/>
            <a:ext cx="8231105" cy="501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0157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8" y="76197"/>
            <a:ext cx="8951592" cy="508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9871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1" y="57151"/>
            <a:ext cx="9094651"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85825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00013"/>
            <a:ext cx="8210550"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5889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64296"/>
            <a:ext cx="9124950" cy="501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3521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82154"/>
            <a:ext cx="9029700" cy="497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648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914400"/>
            <a:ext cx="4724400" cy="3714750"/>
          </a:xfrm>
        </p:spPr>
        <p:txBody>
          <a:bodyPr/>
          <a:lstStyle/>
          <a:p>
            <a:pPr marL="0" indent="0">
              <a:buNone/>
            </a:pPr>
            <a:r>
              <a:rPr lang="ru-RU" sz="2000" b="1" i="1" dirty="0" smtClean="0"/>
              <a:t>Есть </a:t>
            </a:r>
            <a:r>
              <a:rPr lang="ru-RU" sz="2000" b="1" i="1" dirty="0"/>
              <a:t>только один способ избежать критики: ничего не делайте, ничего не говорите и будьте никем.</a:t>
            </a:r>
          </a:p>
          <a:p>
            <a:pPr marL="0" indent="0">
              <a:buNone/>
            </a:pPr>
            <a:endParaRPr lang="en-US" sz="2000" b="1" i="1" dirty="0" smtClean="0"/>
          </a:p>
          <a:p>
            <a:pPr marL="0" indent="0">
              <a:buNone/>
            </a:pPr>
            <a:r>
              <a:rPr lang="ru-RU" sz="2000" b="1" i="1" dirty="0" smtClean="0"/>
              <a:t>Аристотель</a:t>
            </a:r>
            <a:r>
              <a:rPr lang="en-US" sz="2000" b="1" i="1" dirty="0" smtClean="0"/>
              <a:t> (382-322 </a:t>
            </a:r>
            <a:r>
              <a:rPr lang="ru-RU" sz="2000" b="1" i="1" dirty="0" smtClean="0"/>
              <a:t>до н.э.)</a:t>
            </a:r>
          </a:p>
          <a:p>
            <a:pPr marL="0" indent="0">
              <a:buNone/>
            </a:pPr>
            <a:endParaRPr lang="ru-RU" sz="2000" i="1" dirty="0" smtClean="0"/>
          </a:p>
          <a:p>
            <a:pPr marL="0" indent="0">
              <a:buNone/>
            </a:pPr>
            <a:r>
              <a:rPr lang="en-US" sz="2000" i="1" dirty="0" smtClean="0"/>
              <a:t>There is only one way to avoid criticism: do nothing, say nothing and be nothing.</a:t>
            </a:r>
          </a:p>
          <a:p>
            <a:pPr marL="0" indent="0">
              <a:buNone/>
            </a:pPr>
            <a:endParaRPr lang="en-US" sz="2000" i="1" dirty="0" smtClean="0"/>
          </a:p>
          <a:p>
            <a:pPr marL="0" indent="0">
              <a:buNone/>
            </a:pPr>
            <a:r>
              <a:rPr lang="en-US" sz="2000" i="1" dirty="0" smtClean="0"/>
              <a:t>Aristotle (384-322 BC)  </a:t>
            </a:r>
            <a:endParaRPr lang="en-US" sz="2000" i="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14400"/>
            <a:ext cx="2514600" cy="292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26882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Форум «Грэйнтек-2015»</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832372"/>
            <a:ext cx="5105400" cy="1282178"/>
          </a:xfrm>
        </p:spPr>
      </p:pic>
      <p:sp>
        <p:nvSpPr>
          <p:cNvPr id="7" name="Content Placeholder 2"/>
          <p:cNvSpPr txBox="1">
            <a:spLocks/>
          </p:cNvSpPr>
          <p:nvPr/>
        </p:nvSpPr>
        <p:spPr bwMode="auto">
          <a:xfrm>
            <a:off x="685800" y="2343150"/>
            <a:ext cx="8001000" cy="2228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1313" indent="-341313" algn="l" rtl="0" eaLnBrk="0" fontAlgn="base" hangingPunct="0">
              <a:spcBef>
                <a:spcPct val="20000"/>
              </a:spcBef>
              <a:spcAft>
                <a:spcPct val="0"/>
              </a:spcAft>
              <a:buClr>
                <a:srgbClr val="86C836"/>
              </a:buClr>
              <a:buFont typeface="Wingdings" pitchFamily="2" charset="2"/>
              <a:buChar char="§"/>
              <a:defRPr sz="2400">
                <a:solidFill>
                  <a:srgbClr val="282D63"/>
                </a:solidFill>
                <a:latin typeface="+mn-lt"/>
                <a:ea typeface="+mn-ea"/>
                <a:cs typeface="+mn-cs"/>
              </a:defRPr>
            </a:lvl1pPr>
            <a:lvl2pPr marL="741363" indent="-284163" algn="l" rtl="0" eaLnBrk="0" fontAlgn="base" hangingPunct="0">
              <a:spcBef>
                <a:spcPct val="20000"/>
              </a:spcBef>
              <a:spcAft>
                <a:spcPct val="0"/>
              </a:spcAft>
              <a:buClr>
                <a:srgbClr val="86C836"/>
              </a:buClr>
              <a:buFont typeface="Wingdings" pitchFamily="2" charset="2"/>
              <a:buChar char="§"/>
              <a:defRPr sz="1900">
                <a:solidFill>
                  <a:srgbClr val="282D63"/>
                </a:solidFill>
                <a:latin typeface="+mn-lt"/>
              </a:defRPr>
            </a:lvl2pPr>
            <a:lvl3pPr marL="1141413" indent="-227013" algn="l" rtl="0" eaLnBrk="0" fontAlgn="base" hangingPunct="0">
              <a:spcBef>
                <a:spcPct val="20000"/>
              </a:spcBef>
              <a:spcAft>
                <a:spcPct val="0"/>
              </a:spcAft>
              <a:buClr>
                <a:srgbClr val="86C836"/>
              </a:buClr>
              <a:buFont typeface="Wingdings" pitchFamily="2" charset="2"/>
              <a:buChar char="§"/>
              <a:defRPr sz="1700">
                <a:solidFill>
                  <a:srgbClr val="282D63"/>
                </a:solidFill>
                <a:latin typeface="+mn-lt"/>
              </a:defRPr>
            </a:lvl3pPr>
            <a:lvl4pPr marL="1598613" indent="-227013" algn="l" rtl="0" eaLnBrk="0" fontAlgn="base" hangingPunct="0">
              <a:spcBef>
                <a:spcPct val="20000"/>
              </a:spcBef>
              <a:spcAft>
                <a:spcPct val="0"/>
              </a:spcAft>
              <a:buClr>
                <a:srgbClr val="86C836"/>
              </a:buClr>
              <a:buFont typeface="Wingdings" pitchFamily="2" charset="2"/>
              <a:buChar char="§"/>
              <a:defRPr sz="1600">
                <a:solidFill>
                  <a:srgbClr val="282D63"/>
                </a:solidFill>
                <a:latin typeface="+mn-lt"/>
              </a:defRPr>
            </a:lvl4pPr>
            <a:lvl5pPr marL="2055813" indent="-227013" algn="l" rtl="0" eaLnBrk="0" fontAlgn="base" hangingPunct="0">
              <a:spcBef>
                <a:spcPct val="20000"/>
              </a:spcBef>
              <a:spcAft>
                <a:spcPct val="0"/>
              </a:spcAft>
              <a:buClr>
                <a:schemeClr val="folHlink"/>
              </a:buClr>
              <a:buFont typeface="Wingdings" pitchFamily="2" charset="2"/>
              <a:buChar char="»"/>
              <a:defRPr sz="2000">
                <a:solidFill>
                  <a:srgbClr val="282D63"/>
                </a:solidFill>
                <a:latin typeface="+mn-lt"/>
              </a:defRPr>
            </a:lvl5pPr>
            <a:lvl6pPr marL="2514600" indent="-228600" algn="l" rtl="0" fontAlgn="base">
              <a:spcBef>
                <a:spcPct val="20000"/>
              </a:spcBef>
              <a:spcAft>
                <a:spcPct val="0"/>
              </a:spcAft>
              <a:buClr>
                <a:schemeClr val="folHlink"/>
              </a:buClr>
              <a:buFont typeface="Wingdings" pitchFamily="2" charset="2"/>
              <a:defRPr sz="2000">
                <a:solidFill>
                  <a:srgbClr val="282D63"/>
                </a:solidFill>
                <a:latin typeface="+mn-lt"/>
              </a:defRPr>
            </a:lvl6pPr>
            <a:lvl7pPr marL="2971800" indent="-228600" algn="l" rtl="0" fontAlgn="base">
              <a:spcBef>
                <a:spcPct val="20000"/>
              </a:spcBef>
              <a:spcAft>
                <a:spcPct val="0"/>
              </a:spcAft>
              <a:buClr>
                <a:schemeClr val="folHlink"/>
              </a:buClr>
              <a:buFont typeface="Wingdings" pitchFamily="2" charset="2"/>
              <a:defRPr sz="2000">
                <a:solidFill>
                  <a:srgbClr val="282D63"/>
                </a:solidFill>
                <a:latin typeface="+mn-lt"/>
              </a:defRPr>
            </a:lvl7pPr>
            <a:lvl8pPr marL="3429000" indent="-228600" algn="l" rtl="0" fontAlgn="base">
              <a:spcBef>
                <a:spcPct val="20000"/>
              </a:spcBef>
              <a:spcAft>
                <a:spcPct val="0"/>
              </a:spcAft>
              <a:buClr>
                <a:schemeClr val="folHlink"/>
              </a:buClr>
              <a:buFont typeface="Wingdings" pitchFamily="2" charset="2"/>
              <a:defRPr sz="2000">
                <a:solidFill>
                  <a:srgbClr val="282D63"/>
                </a:solidFill>
                <a:latin typeface="+mn-lt"/>
              </a:defRPr>
            </a:lvl8pPr>
            <a:lvl9pPr marL="3886200" indent="-228600" algn="l" rtl="0" fontAlgn="base">
              <a:spcBef>
                <a:spcPct val="20000"/>
              </a:spcBef>
              <a:spcAft>
                <a:spcPct val="0"/>
              </a:spcAft>
              <a:buClr>
                <a:schemeClr val="folHlink"/>
              </a:buClr>
              <a:buFont typeface="Wingdings" pitchFamily="2" charset="2"/>
              <a:defRPr sz="2000">
                <a:solidFill>
                  <a:srgbClr val="282D63"/>
                </a:solidFill>
                <a:latin typeface="+mn-lt"/>
              </a:defRPr>
            </a:lvl9pPr>
          </a:lstStyle>
          <a:p>
            <a:pPr marL="0" indent="0" algn="ctr">
              <a:buFont typeface="Wingdings" pitchFamily="2" charset="2"/>
              <a:buNone/>
            </a:pPr>
            <a:r>
              <a:rPr lang="ru-RU" b="1" kern="0" dirty="0" smtClean="0"/>
              <a:t>18</a:t>
            </a:r>
            <a:r>
              <a:rPr lang="en-US" b="1" kern="0" dirty="0" smtClean="0"/>
              <a:t>-</a:t>
            </a:r>
            <a:r>
              <a:rPr lang="ru-RU" b="1" kern="0" dirty="0" smtClean="0"/>
              <a:t>19</a:t>
            </a:r>
            <a:r>
              <a:rPr lang="en-US" b="1" kern="0" dirty="0" smtClean="0"/>
              <a:t> </a:t>
            </a:r>
            <a:r>
              <a:rPr lang="ru-RU" b="1" kern="0" dirty="0" smtClean="0"/>
              <a:t>ноября 2015 года, Москва</a:t>
            </a:r>
          </a:p>
          <a:p>
            <a:pPr marL="0" indent="0" algn="ctr">
              <a:buNone/>
            </a:pPr>
            <a:r>
              <a:rPr lang="ru-RU" sz="2000" b="1" kern="0" dirty="0" smtClean="0"/>
              <a:t>Отель Холидей Инн Лесная </a:t>
            </a:r>
          </a:p>
          <a:p>
            <a:pPr marL="0" indent="0" algn="ctr">
              <a:buNone/>
            </a:pPr>
            <a:r>
              <a:rPr lang="en-US" sz="2000" b="1" kern="0" dirty="0" smtClean="0">
                <a:hlinkClick r:id="rId3"/>
              </a:rPr>
              <a:t>www.graintek.ru</a:t>
            </a:r>
            <a:endParaRPr lang="ru-RU" sz="2000" b="1" kern="0" dirty="0" smtClean="0"/>
          </a:p>
          <a:p>
            <a:pPr marL="0" indent="0" algn="ctr">
              <a:buNone/>
            </a:pPr>
            <a:endParaRPr lang="ru-RU" sz="1200" b="1" kern="0" dirty="0" smtClean="0"/>
          </a:p>
          <a:p>
            <a:pPr marL="0" indent="0" algn="ctr">
              <a:buNone/>
            </a:pPr>
            <a:r>
              <a:rPr lang="ru-RU" b="1" kern="0" dirty="0" smtClean="0"/>
              <a:t>Форум </a:t>
            </a:r>
            <a:r>
              <a:rPr lang="ru-RU" b="1" kern="0" dirty="0"/>
              <a:t>по глубокой переработке зерна, зеленой химии </a:t>
            </a:r>
            <a:r>
              <a:rPr lang="ru-RU" b="1" kern="0" dirty="0" smtClean="0"/>
              <a:t>и </a:t>
            </a:r>
            <a:r>
              <a:rPr lang="ru-RU" b="1" kern="0" dirty="0"/>
              <a:t>промышленной биотехнологии </a:t>
            </a:r>
            <a:endParaRPr lang="ru-RU" sz="1200" kern="0" dirty="0" smtClean="0"/>
          </a:p>
        </p:txBody>
      </p:sp>
    </p:spTree>
    <p:extLst>
      <p:ext uri="{BB962C8B-B14F-4D97-AF65-F5344CB8AC3E}">
        <p14:creationId xmlns:p14="http://schemas.microsoft.com/office/powerpoint/2010/main" val="38013701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«Биомасса: топливо и энергия»</a:t>
            </a:r>
            <a:endParaRPr lang="en-US" dirty="0"/>
          </a:p>
        </p:txBody>
      </p:sp>
      <p:sp>
        <p:nvSpPr>
          <p:cNvPr id="5" name="Content Placeholder 4"/>
          <p:cNvSpPr>
            <a:spLocks noGrp="1"/>
          </p:cNvSpPr>
          <p:nvPr>
            <p:ph idx="1"/>
          </p:nvPr>
        </p:nvSpPr>
        <p:spPr>
          <a:xfrm>
            <a:off x="685800" y="3143250"/>
            <a:ext cx="8001000" cy="1771650"/>
          </a:xfrm>
        </p:spPr>
        <p:txBody>
          <a:bodyPr/>
          <a:lstStyle/>
          <a:p>
            <a:pPr marL="0" indent="0" algn="ctr">
              <a:buNone/>
            </a:pPr>
            <a:r>
              <a:rPr lang="ru-RU" sz="2800" dirty="0" smtClean="0"/>
              <a:t>6-7 апреля 2016 года</a:t>
            </a:r>
          </a:p>
          <a:p>
            <a:pPr marL="0" indent="0" algn="ctr">
              <a:buNone/>
            </a:pPr>
            <a:r>
              <a:rPr lang="ru-RU" sz="2800" dirty="0" smtClean="0"/>
              <a:t>Отель Холидей Инн Лесная, Москва</a:t>
            </a:r>
            <a:endParaRPr lang="en-US" sz="2800" dirty="0"/>
          </a:p>
        </p:txBody>
      </p:sp>
      <p:pic>
        <p:nvPicPr>
          <p:cNvPr id="5123" name="Picture 3" descr="C:\Bio-Past Congresses\Biomass-2016\Logo\Biomass_logo_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39775"/>
            <a:ext cx="5392737" cy="22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3133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4294967295"/>
          </p:nvPr>
        </p:nvSpPr>
        <p:spPr>
          <a:xfrm>
            <a:off x="685800" y="914400"/>
            <a:ext cx="8001000" cy="3714750"/>
          </a:xfrm>
        </p:spPr>
        <p:txBody>
          <a:bodyPr/>
          <a:lstStyle/>
          <a:p>
            <a:pPr algn="ctr" defTabSz="912813">
              <a:buFont typeface="Wingdings" pitchFamily="2" charset="2"/>
              <a:buNone/>
            </a:pPr>
            <a:r>
              <a:rPr lang="ru-RU" sz="2800" dirty="0" smtClean="0"/>
              <a:t>Аблаев Алексей Равильевич</a:t>
            </a:r>
          </a:p>
          <a:p>
            <a:pPr algn="ctr" defTabSz="912813">
              <a:buFont typeface="Wingdings" pitchFamily="2" charset="2"/>
              <a:buNone/>
            </a:pPr>
            <a:r>
              <a:rPr lang="ru-RU" sz="2800" dirty="0" smtClean="0"/>
              <a:t>Президент</a:t>
            </a:r>
          </a:p>
          <a:p>
            <a:pPr algn="ctr" defTabSz="912813">
              <a:buFont typeface="Wingdings" pitchFamily="2" charset="2"/>
              <a:buNone/>
            </a:pPr>
            <a:endParaRPr lang="en-US" sz="2800" dirty="0" smtClean="0"/>
          </a:p>
          <a:p>
            <a:pPr algn="ctr" defTabSz="912813">
              <a:buFont typeface="Wingdings" pitchFamily="2" charset="2"/>
              <a:buNone/>
            </a:pPr>
            <a:r>
              <a:rPr lang="ru-RU" sz="2800" dirty="0" smtClean="0"/>
              <a:t>Российская Биотопливная Ассоциация</a:t>
            </a:r>
          </a:p>
          <a:p>
            <a:pPr algn="ctr" defTabSz="912813">
              <a:buFont typeface="Wingdings" pitchFamily="2" charset="2"/>
              <a:buNone/>
            </a:pPr>
            <a:endParaRPr lang="en-US" sz="2800" i="1" dirty="0" smtClean="0">
              <a:hlinkClick r:id=""/>
            </a:endParaRPr>
          </a:p>
          <a:p>
            <a:pPr algn="ctr" defTabSz="912813">
              <a:buFont typeface="Wingdings" pitchFamily="2" charset="2"/>
              <a:buNone/>
            </a:pPr>
            <a:r>
              <a:rPr lang="en-US" sz="2800" i="1" dirty="0" smtClean="0">
                <a:hlinkClick r:id=""/>
              </a:rPr>
              <a:t>Alex.ablaev@biotoplivo.ru</a:t>
            </a:r>
            <a:endParaRPr lang="ru-RU" sz="2800" i="1" dirty="0" smtClean="0"/>
          </a:p>
          <a:p>
            <a:pPr algn="ctr" defTabSz="912813">
              <a:buFont typeface="Wingdings" pitchFamily="2" charset="2"/>
              <a:buNone/>
            </a:pPr>
            <a:r>
              <a:rPr lang="en-US" sz="2800" i="1" dirty="0" smtClean="0"/>
              <a:t>www.biotoplivo.ru</a:t>
            </a:r>
            <a:endParaRPr lang="ru-RU" sz="2800" i="1" dirty="0" smtClean="0"/>
          </a:p>
          <a:p>
            <a:pPr algn="ctr" defTabSz="912813">
              <a:buFont typeface="Wingdings" pitchFamily="2" charset="2"/>
              <a:buNone/>
            </a:pPr>
            <a:endParaRPr lang="ru-RU" sz="2800" dirty="0" smtClean="0"/>
          </a:p>
          <a:p>
            <a:pPr algn="ctr" defTabSz="912813">
              <a:buFont typeface="Wingdings" pitchFamily="2" charset="2"/>
              <a:buNone/>
            </a:pPr>
            <a:endParaRPr lang="ru-RU" sz="2800" dirty="0" smtClean="0"/>
          </a:p>
        </p:txBody>
      </p:sp>
    </p:spTree>
    <p:extLst>
      <p:ext uri="{BB962C8B-B14F-4D97-AF65-F5344CB8AC3E}">
        <p14:creationId xmlns:p14="http://schemas.microsoft.com/office/powerpoint/2010/main" val="792392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71450"/>
            <a:ext cx="6629400" cy="457200"/>
          </a:xfrm>
        </p:spPr>
        <p:txBody>
          <a:bodyPr/>
          <a:lstStyle/>
          <a:p>
            <a:r>
              <a:rPr lang="ru-RU" dirty="0" smtClean="0"/>
              <a:t>Первое поколение</a:t>
            </a:r>
            <a:r>
              <a:rPr lang="en-US" dirty="0" smtClean="0"/>
              <a:t> </a:t>
            </a:r>
            <a:r>
              <a:rPr lang="ru-RU" dirty="0" smtClean="0"/>
              <a:t>биотоплив – из пищевого сырья</a:t>
            </a:r>
            <a:endParaRPr lang="en-US" dirty="0"/>
          </a:p>
        </p:txBody>
      </p:sp>
      <p:sp>
        <p:nvSpPr>
          <p:cNvPr id="3" name="Content Placeholder 2"/>
          <p:cNvSpPr>
            <a:spLocks noGrp="1"/>
          </p:cNvSpPr>
          <p:nvPr>
            <p:ph idx="1"/>
          </p:nvPr>
        </p:nvSpPr>
        <p:spPr>
          <a:xfrm>
            <a:off x="685800" y="895350"/>
            <a:ext cx="8001000" cy="3581400"/>
          </a:xfrm>
        </p:spPr>
        <p:txBody>
          <a:bodyPr/>
          <a:lstStyle/>
          <a:p>
            <a:r>
              <a:rPr lang="ru-RU" sz="1800" dirty="0" smtClean="0"/>
              <a:t>Биоэтанол и другие спирты из:  сахарный тростник, сахарная свекла, зерновые, картофель и тд</a:t>
            </a:r>
          </a:p>
          <a:p>
            <a:endParaRPr lang="ru-RU" sz="1800" dirty="0"/>
          </a:p>
          <a:p>
            <a:pPr marL="0" indent="0">
              <a:buNone/>
            </a:pPr>
            <a:endParaRPr lang="ru-RU" sz="1800" dirty="0" smtClean="0"/>
          </a:p>
          <a:p>
            <a:endParaRPr lang="ru-RU" sz="1800" dirty="0" smtClean="0"/>
          </a:p>
          <a:p>
            <a:endParaRPr lang="ru-RU" sz="1800" dirty="0" smtClean="0"/>
          </a:p>
          <a:p>
            <a:r>
              <a:rPr lang="ru-RU" sz="1800" dirty="0" smtClean="0"/>
              <a:t>Биодизель (метиловые и этиловые эфиры жирных кислот) из: растительные масла и животные жиры</a:t>
            </a:r>
            <a:endParaRPr lang="en-US" sz="1800"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562350"/>
            <a:ext cx="3943701"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1830925"/>
            <a:ext cx="3276600" cy="66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14703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8454177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2400" dirty="0" smtClean="0"/>
              <a:t>Производство топливного биоэтанола в ЕС </a:t>
            </a:r>
            <a:endParaRPr lang="en-US" sz="2400"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873899"/>
            <a:ext cx="6934200" cy="40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82995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65000"/>
                  </a:schemeClr>
                </a:solidFill>
              </a:rPr>
              <a:t>Введение</a:t>
            </a:r>
          </a:p>
          <a:p>
            <a:r>
              <a:rPr lang="ru-RU" sz="1600" dirty="0" smtClean="0">
                <a:solidFill>
                  <a:schemeClr val="accent3">
                    <a:lumMod val="65000"/>
                  </a:schemeClr>
                </a:solidFill>
              </a:rPr>
              <a:t>Жидкое биотопливо – классификация</a:t>
            </a:r>
          </a:p>
          <a:p>
            <a:r>
              <a:rPr lang="ru-RU" sz="1600" b="1" dirty="0"/>
              <a:t>Первое поколение – из пищевого сырья</a:t>
            </a:r>
          </a:p>
          <a:p>
            <a:pPr lvl="1"/>
            <a:r>
              <a:rPr lang="ru-RU" sz="1400" b="1" dirty="0" smtClean="0">
                <a:solidFill>
                  <a:schemeClr val="accent3">
                    <a:lumMod val="65000"/>
                  </a:schemeClr>
                </a:solidFill>
              </a:rPr>
              <a:t>Состояние дел</a:t>
            </a:r>
          </a:p>
          <a:p>
            <a:pPr lvl="1"/>
            <a:r>
              <a:rPr lang="en-US" sz="1400" b="1" dirty="0" smtClean="0"/>
              <a:t>Food vs Fuel </a:t>
            </a:r>
            <a:endParaRPr lang="ru-RU" sz="1400" b="1" dirty="0" smtClean="0"/>
          </a:p>
          <a:p>
            <a:pPr lvl="1"/>
            <a:r>
              <a:rPr lang="ru-RU" sz="1400" b="1" dirty="0" smtClean="0">
                <a:solidFill>
                  <a:schemeClr val="accent3">
                    <a:lumMod val="65000"/>
                  </a:schemeClr>
                </a:solidFill>
              </a:rPr>
              <a:t>Состояние в России</a:t>
            </a:r>
          </a:p>
          <a:p>
            <a:r>
              <a:rPr lang="ru-RU" sz="1600" dirty="0" smtClean="0">
                <a:solidFill>
                  <a:schemeClr val="accent3">
                    <a:lumMod val="65000"/>
                  </a:schemeClr>
                </a:solidFill>
              </a:rPr>
              <a:t>Второе и последующие поколения</a:t>
            </a:r>
          </a:p>
          <a:p>
            <a:pPr lvl="1"/>
            <a:r>
              <a:rPr lang="ru-RU" sz="1400" dirty="0" smtClean="0">
                <a:solidFill>
                  <a:schemeClr val="accent3">
                    <a:lumMod val="65000"/>
                  </a:schemeClr>
                </a:solidFill>
              </a:rPr>
              <a:t>Биохимическая конверсия  (биотехнологии)</a:t>
            </a:r>
          </a:p>
          <a:p>
            <a:pPr lvl="1"/>
            <a:r>
              <a:rPr lang="ru-RU" sz="1400" dirty="0" smtClean="0">
                <a:solidFill>
                  <a:schemeClr val="accent3">
                    <a:lumMod val="65000"/>
                  </a:schemeClr>
                </a:solidFill>
              </a:rPr>
              <a:t>Термохимическая конверсия </a:t>
            </a:r>
          </a:p>
          <a:p>
            <a:pPr lvl="2"/>
            <a:r>
              <a:rPr lang="ru-RU" sz="1200" dirty="0" smtClean="0">
                <a:solidFill>
                  <a:schemeClr val="accent3">
                    <a:lumMod val="65000"/>
                  </a:schemeClr>
                </a:solidFill>
              </a:rPr>
              <a:t>Газификация, Пиролиз</a:t>
            </a:r>
          </a:p>
          <a:p>
            <a:pPr lvl="1"/>
            <a:r>
              <a:rPr lang="ru-RU" sz="1400" dirty="0" smtClean="0">
                <a:solidFill>
                  <a:schemeClr val="accent3">
                    <a:lumMod val="65000"/>
                  </a:schemeClr>
                </a:solidFill>
              </a:rPr>
              <a:t>Биогаз</a:t>
            </a:r>
          </a:p>
          <a:p>
            <a:pPr lvl="1"/>
            <a:r>
              <a:rPr lang="ru-RU" sz="1400" dirty="0" smtClean="0">
                <a:solidFill>
                  <a:schemeClr val="accent3">
                    <a:lumMod val="65000"/>
                  </a:schemeClr>
                </a:solidFill>
              </a:rPr>
              <a:t>Фотосинтез</a:t>
            </a:r>
          </a:p>
          <a:p>
            <a:r>
              <a:rPr lang="ru-RU" sz="1600" dirty="0" smtClean="0">
                <a:solidFill>
                  <a:schemeClr val="accent3">
                    <a:lumMod val="65000"/>
                  </a:schemeClr>
                </a:solidFill>
              </a:rPr>
              <a:t>Авиационное биотопливо</a:t>
            </a:r>
          </a:p>
          <a:p>
            <a:r>
              <a:rPr lang="ru-RU" sz="1600" dirty="0" smtClean="0">
                <a:solidFill>
                  <a:schemeClr val="accent3">
                    <a:lumMod val="65000"/>
                  </a:schemeClr>
                </a:solidFill>
              </a:rPr>
              <a:t>Горизонты</a:t>
            </a:r>
            <a:endParaRPr lang="en-US" sz="1600" dirty="0" smtClean="0">
              <a:solidFill>
                <a:schemeClr val="accent3">
                  <a:lumMod val="65000"/>
                </a:schemeClr>
              </a:solidFill>
            </a:endParaRPr>
          </a:p>
          <a:p>
            <a:r>
              <a:rPr lang="en-US" sz="1600" dirty="0" smtClean="0">
                <a:solidFill>
                  <a:schemeClr val="accent3">
                    <a:lumMod val="65000"/>
                  </a:schemeClr>
                </a:solidFill>
              </a:rPr>
              <a:t>Takeaway</a:t>
            </a:r>
            <a:endParaRPr lang="ru-RU" sz="1600" dirty="0" smtClean="0">
              <a:solidFill>
                <a:schemeClr val="accent3">
                  <a:lumMod val="65000"/>
                </a:schemeClr>
              </a:solidFill>
            </a:endParaRPr>
          </a:p>
        </p:txBody>
      </p:sp>
    </p:spTree>
    <p:extLst>
      <p:ext uri="{BB962C8B-B14F-4D97-AF65-F5344CB8AC3E}">
        <p14:creationId xmlns:p14="http://schemas.microsoft.com/office/powerpoint/2010/main" val="163405973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Зерно и нефть – сравнимые по обьему товары</a:t>
            </a:r>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95350"/>
            <a:ext cx="6553200" cy="391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4072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1800" dirty="0" smtClean="0"/>
              <a:t>Рост производства зерна слегка опережает рост населения Земли</a:t>
            </a:r>
            <a:endParaRPr lang="en-US" sz="1800" dirty="0"/>
          </a:p>
        </p:txBody>
      </p:sp>
      <p:sp>
        <p:nvSpPr>
          <p:cNvPr id="4" name="Content Placeholder 3"/>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cstate="print"/>
          <a:srcRect/>
          <a:stretch>
            <a:fillRect/>
          </a:stretch>
        </p:blipFill>
        <p:spPr bwMode="auto">
          <a:xfrm>
            <a:off x="228600" y="1085850"/>
            <a:ext cx="8077200" cy="4000500"/>
          </a:xfrm>
          <a:prstGeom prst="rect">
            <a:avLst/>
          </a:prstGeom>
          <a:noFill/>
          <a:ln w="9525">
            <a:noFill/>
            <a:miter lim="800000"/>
            <a:headEnd/>
            <a:tailEnd/>
          </a:ln>
          <a:effectLst/>
        </p:spPr>
      </p:pic>
    </p:spTree>
    <p:extLst>
      <p:ext uri="{BB962C8B-B14F-4D97-AF65-F5344CB8AC3E}">
        <p14:creationId xmlns:p14="http://schemas.microsoft.com/office/powerpoint/2010/main" val="411694474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marL="0" indent="0"/>
            <a:r>
              <a:rPr lang="ru-RU" sz="1800" dirty="0"/>
              <a:t>Рынки энергии и сельского хозяйства смыкаются, стали </a:t>
            </a:r>
            <a:r>
              <a:rPr lang="ru-RU" sz="1800" dirty="0" smtClean="0"/>
              <a:t>зависимыми</a:t>
            </a:r>
            <a:r>
              <a:rPr lang="en-US" sz="1800" dirty="0" smtClean="0"/>
              <a:t> </a:t>
            </a:r>
            <a:endParaRPr lang="en-US" sz="1800" dirty="0"/>
          </a:p>
        </p:txBody>
      </p:sp>
      <p:sp>
        <p:nvSpPr>
          <p:cNvPr id="2" name="Content Placeholder 1"/>
          <p:cNvSpPr>
            <a:spLocks noGrp="1"/>
          </p:cNvSpPr>
          <p:nvPr>
            <p:ph idx="1"/>
          </p:nvPr>
        </p:nvSpPr>
        <p:spPr/>
        <p:txBody>
          <a:bodyPr/>
          <a:lstStyle/>
          <a:p>
            <a:endParaRPr lang="en-US"/>
          </a:p>
        </p:txBody>
      </p:sp>
      <p:pic>
        <p:nvPicPr>
          <p:cNvPr id="46089" name="Picture 9" descr="food/oil pr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38212"/>
            <a:ext cx="6781800" cy="40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29736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9550"/>
            <a:ext cx="7772400" cy="457200"/>
          </a:xfrm>
        </p:spPr>
        <p:txBody>
          <a:bodyPr/>
          <a:lstStyle/>
          <a:p>
            <a:r>
              <a:rPr lang="ru-RU" dirty="0" smtClean="0"/>
              <a:t>Биотопливо не является существенной причиной роста цена на продукты питания </a:t>
            </a:r>
            <a:endParaRPr lang="en-US" dirty="0"/>
          </a:p>
        </p:txBody>
      </p:sp>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33400" y="2038350"/>
            <a:ext cx="4179297" cy="2950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76350"/>
            <a:ext cx="4094500" cy="284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138" y="1200150"/>
            <a:ext cx="3059723" cy="189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71387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«В Африке люди голодают»</a:t>
            </a:r>
            <a:endParaRPr lang="en-US" dirty="0"/>
          </a:p>
        </p:txBody>
      </p:sp>
      <p:sp>
        <p:nvSpPr>
          <p:cNvPr id="3" name="Content Placeholder 2"/>
          <p:cNvSpPr>
            <a:spLocks noGrp="1"/>
          </p:cNvSpPr>
          <p:nvPr>
            <p:ph idx="1"/>
          </p:nvPr>
        </p:nvSpPr>
        <p:spPr>
          <a:xfrm>
            <a:off x="685800" y="1028700"/>
            <a:ext cx="5943600" cy="3714750"/>
          </a:xfrm>
        </p:spPr>
        <p:txBody>
          <a:bodyPr/>
          <a:lstStyle/>
          <a:p>
            <a:pPr marL="0" indent="0">
              <a:spcAft>
                <a:spcPts val="600"/>
              </a:spcAft>
              <a:buNone/>
            </a:pPr>
            <a:r>
              <a:rPr lang="ru-RU" sz="1800" dirty="0" smtClean="0"/>
              <a:t>Причины</a:t>
            </a:r>
          </a:p>
          <a:p>
            <a:pPr>
              <a:spcAft>
                <a:spcPts val="600"/>
              </a:spcAft>
            </a:pPr>
            <a:r>
              <a:rPr lang="ru-RU" sz="1800" dirty="0" smtClean="0"/>
              <a:t>Ловушка </a:t>
            </a:r>
            <a:r>
              <a:rPr lang="ru-RU" sz="1800" dirty="0"/>
              <a:t>бедности</a:t>
            </a:r>
          </a:p>
          <a:p>
            <a:pPr>
              <a:spcAft>
                <a:spcPts val="600"/>
              </a:spcAft>
            </a:pPr>
            <a:r>
              <a:rPr lang="ru-RU" sz="1800" dirty="0"/>
              <a:t>Нехватка инвестиций в сельское хозяйство</a:t>
            </a:r>
          </a:p>
          <a:p>
            <a:pPr>
              <a:spcAft>
                <a:spcPts val="600"/>
              </a:spcAft>
            </a:pPr>
            <a:r>
              <a:rPr lang="ru-RU" sz="1800" dirty="0"/>
              <a:t>Климат и погода</a:t>
            </a:r>
          </a:p>
          <a:p>
            <a:pPr>
              <a:spcAft>
                <a:spcPts val="600"/>
              </a:spcAft>
            </a:pPr>
            <a:r>
              <a:rPr lang="ru-RU" sz="1800" dirty="0" smtClean="0"/>
              <a:t>Войны и революции</a:t>
            </a:r>
          </a:p>
          <a:p>
            <a:pPr>
              <a:spcAft>
                <a:spcPts val="600"/>
              </a:spcAft>
            </a:pPr>
            <a:r>
              <a:rPr lang="ru-RU" sz="1800" dirty="0" smtClean="0"/>
              <a:t>Нестабильные рынки</a:t>
            </a:r>
          </a:p>
          <a:p>
            <a:pPr>
              <a:spcAft>
                <a:spcPts val="600"/>
              </a:spcAft>
            </a:pPr>
            <a:r>
              <a:rPr lang="ru-RU" sz="1800" dirty="0" smtClean="0"/>
              <a:t>Помощь в виде рыбы, а не удочки</a:t>
            </a:r>
            <a:endParaRPr lang="ru-RU" sz="1800" dirty="0"/>
          </a:p>
          <a:p>
            <a:pPr>
              <a:spcAft>
                <a:spcPts val="600"/>
              </a:spcAft>
            </a:pPr>
            <a:endParaRPr lang="en-US" sz="1800" dirty="0"/>
          </a:p>
        </p:txBody>
      </p:sp>
    </p:spTree>
    <p:extLst>
      <p:ext uri="{BB962C8B-B14F-4D97-AF65-F5344CB8AC3E}">
        <p14:creationId xmlns:p14="http://schemas.microsoft.com/office/powerpoint/2010/main" val="7575966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p:txBody>
          <a:bodyPr/>
          <a:lstStyle/>
          <a:p>
            <a:r>
              <a:rPr lang="ru-RU" smtClean="0"/>
              <a:t>Животноводство – не панацея</a:t>
            </a:r>
            <a:endParaRPr lang="en-US" smtClean="0"/>
          </a:p>
        </p:txBody>
      </p:sp>
      <p:sp>
        <p:nvSpPr>
          <p:cNvPr id="15364" name="Content Placeholder 2"/>
          <p:cNvSpPr>
            <a:spLocks noGrp="1"/>
          </p:cNvSpPr>
          <p:nvPr>
            <p:ph idx="1"/>
          </p:nvPr>
        </p:nvSpPr>
        <p:spPr>
          <a:xfrm>
            <a:off x="5638801" y="1028700"/>
            <a:ext cx="3124200" cy="1238250"/>
          </a:xfrm>
        </p:spPr>
        <p:txBody>
          <a:bodyPr/>
          <a:lstStyle/>
          <a:p>
            <a:pPr>
              <a:buFont typeface="Wingdings" pitchFamily="2" charset="2"/>
              <a:buNone/>
            </a:pPr>
            <a:r>
              <a:rPr lang="ru-RU" sz="1600" dirty="0" smtClean="0">
                <a:solidFill>
                  <a:srgbClr val="002060"/>
                </a:solidFill>
              </a:rPr>
              <a:t>	Индустриализация производства мяса приведет к росту его производства без существенного роста потребления зерна </a:t>
            </a:r>
            <a:endParaRPr lang="en-US" sz="1600" dirty="0" smtClean="0">
              <a:solidFill>
                <a:srgbClr val="002060"/>
              </a:solidFill>
            </a:endParaRPr>
          </a:p>
        </p:txBody>
      </p:sp>
      <p:sp>
        <p:nvSpPr>
          <p:cNvPr id="5" name="Content Placeholder 2"/>
          <p:cNvSpPr txBox="1">
            <a:spLocks/>
          </p:cNvSpPr>
          <p:nvPr/>
        </p:nvSpPr>
        <p:spPr bwMode="auto">
          <a:xfrm>
            <a:off x="5638800" y="3162300"/>
            <a:ext cx="2971799" cy="1543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1313" indent="-341313" algn="l" eaLnBrk="0" hangingPunct="0">
              <a:spcBef>
                <a:spcPct val="20000"/>
              </a:spcBef>
              <a:buClr>
                <a:srgbClr val="86C836"/>
              </a:buClr>
              <a:buFont typeface="Wingdings" pitchFamily="2" charset="2"/>
              <a:buNone/>
            </a:pPr>
            <a:r>
              <a:rPr lang="ru-RU" sz="1600" b="1" dirty="0" smtClean="0">
                <a:solidFill>
                  <a:srgbClr val="002060"/>
                </a:solidFill>
                <a:latin typeface="Myriad Pro" pitchFamily="34" charset="0"/>
              </a:rPr>
              <a:t>      </a:t>
            </a:r>
            <a:r>
              <a:rPr lang="en-US" sz="1600" b="1" dirty="0" smtClean="0">
                <a:solidFill>
                  <a:srgbClr val="002060"/>
                </a:solidFill>
                <a:latin typeface="Myriad Pro" pitchFamily="34" charset="0"/>
              </a:rPr>
              <a:t>  </a:t>
            </a:r>
            <a:r>
              <a:rPr lang="ru-RU" sz="1600" b="1" dirty="0" smtClean="0">
                <a:solidFill>
                  <a:srgbClr val="002060"/>
                </a:solidFill>
                <a:latin typeface="Myriad Pro" pitchFamily="34" charset="0"/>
              </a:rPr>
              <a:t>Это произойдет из-за увеличения эффективности производства мяса – повышения конверсии корма</a:t>
            </a:r>
            <a:endParaRPr lang="en-US" sz="1600" b="1" dirty="0" smtClean="0">
              <a:solidFill>
                <a:srgbClr val="002060"/>
              </a:solidFill>
              <a:latin typeface="Myriad Pro"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971550"/>
            <a:ext cx="5638800" cy="385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59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p:cNvPicPr>
            <a:picLocks noChangeAspect="1" noChangeArrowheads="1"/>
          </p:cNvPicPr>
          <p:nvPr/>
        </p:nvPicPr>
        <p:blipFill>
          <a:blip r:embed="rId2" cstate="print"/>
          <a:srcRect/>
          <a:stretch>
            <a:fillRect/>
          </a:stretch>
        </p:blipFill>
        <p:spPr bwMode="auto">
          <a:xfrm>
            <a:off x="533400" y="666750"/>
            <a:ext cx="8153400" cy="4382690"/>
          </a:xfrm>
          <a:prstGeom prst="rect">
            <a:avLst/>
          </a:prstGeom>
          <a:noFill/>
          <a:ln w="9525" algn="ctr">
            <a:noFill/>
            <a:miter lim="800000"/>
            <a:headEnd/>
            <a:tailEnd/>
          </a:ln>
        </p:spPr>
      </p:pic>
      <p:sp>
        <p:nvSpPr>
          <p:cNvPr id="18436" name="TextBox 3"/>
          <p:cNvSpPr txBox="1">
            <a:spLocks noChangeArrowheads="1"/>
          </p:cNvSpPr>
          <p:nvPr/>
        </p:nvSpPr>
        <p:spPr bwMode="auto">
          <a:xfrm>
            <a:off x="3819884" y="1570732"/>
            <a:ext cx="1963999" cy="1077218"/>
          </a:xfrm>
          <a:prstGeom prst="rect">
            <a:avLst/>
          </a:prstGeom>
          <a:noFill/>
          <a:ln w="9525">
            <a:noFill/>
            <a:miter lim="800000"/>
            <a:headEnd/>
            <a:tailEnd/>
          </a:ln>
        </p:spPr>
        <p:txBody>
          <a:bodyPr wrap="none">
            <a:spAutoFit/>
          </a:bodyPr>
          <a:lstStyle/>
          <a:p>
            <a:r>
              <a:rPr lang="ru-RU" sz="1600" dirty="0">
                <a:solidFill>
                  <a:srgbClr val="FF0000"/>
                </a:solidFill>
                <a:latin typeface="Myriad Pro" pitchFamily="34" charset="0"/>
              </a:rPr>
              <a:t>Начата программа </a:t>
            </a:r>
          </a:p>
          <a:p>
            <a:r>
              <a:rPr lang="ru-RU" sz="1600" dirty="0">
                <a:solidFill>
                  <a:srgbClr val="FF0000"/>
                </a:solidFill>
                <a:latin typeface="Myriad Pro" pitchFamily="34" charset="0"/>
              </a:rPr>
              <a:t>переработки зерна </a:t>
            </a:r>
          </a:p>
          <a:p>
            <a:r>
              <a:rPr lang="ru-RU" sz="1600" dirty="0">
                <a:solidFill>
                  <a:srgbClr val="FF0000"/>
                </a:solidFill>
                <a:latin typeface="Myriad Pro" pitchFamily="34" charset="0"/>
              </a:rPr>
              <a:t>в сиропы: 10 млн га </a:t>
            </a:r>
          </a:p>
          <a:p>
            <a:r>
              <a:rPr lang="ru-RU" sz="1600" dirty="0">
                <a:solidFill>
                  <a:srgbClr val="FF0000"/>
                </a:solidFill>
                <a:latin typeface="Myriad Pro" pitchFamily="34" charset="0"/>
              </a:rPr>
              <a:t>в оборот</a:t>
            </a:r>
            <a:endParaRPr lang="en-US" sz="1600" dirty="0">
              <a:solidFill>
                <a:srgbClr val="FF0000"/>
              </a:solidFill>
              <a:latin typeface="Myriad Pro" pitchFamily="34" charset="0"/>
            </a:endParaRPr>
          </a:p>
        </p:txBody>
      </p:sp>
      <p:sp>
        <p:nvSpPr>
          <p:cNvPr id="18437" name="TextBox 4"/>
          <p:cNvSpPr txBox="1">
            <a:spLocks noChangeArrowheads="1"/>
          </p:cNvSpPr>
          <p:nvPr/>
        </p:nvSpPr>
        <p:spPr bwMode="auto">
          <a:xfrm>
            <a:off x="6506075" y="1648420"/>
            <a:ext cx="2119490" cy="923330"/>
          </a:xfrm>
          <a:prstGeom prst="rect">
            <a:avLst/>
          </a:prstGeom>
          <a:noFill/>
          <a:ln w="9525">
            <a:noFill/>
            <a:miter lim="800000"/>
            <a:headEnd/>
            <a:tailEnd/>
          </a:ln>
        </p:spPr>
        <p:txBody>
          <a:bodyPr wrap="none">
            <a:spAutoFit/>
          </a:bodyPr>
          <a:lstStyle/>
          <a:p>
            <a:r>
              <a:rPr lang="ru-RU" sz="1800" dirty="0">
                <a:solidFill>
                  <a:srgbClr val="FF0000"/>
                </a:solidFill>
                <a:latin typeface="Myriad Pro" pitchFamily="34" charset="0"/>
              </a:rPr>
              <a:t>Запуск программы </a:t>
            </a:r>
            <a:br>
              <a:rPr lang="ru-RU" sz="1800" dirty="0">
                <a:solidFill>
                  <a:srgbClr val="FF0000"/>
                </a:solidFill>
                <a:latin typeface="Myriad Pro" pitchFamily="34" charset="0"/>
              </a:rPr>
            </a:br>
            <a:r>
              <a:rPr lang="ru-RU" sz="1800" dirty="0">
                <a:solidFill>
                  <a:srgbClr val="FF0000"/>
                </a:solidFill>
                <a:latin typeface="Myriad Pro" pitchFamily="34" charset="0"/>
              </a:rPr>
              <a:t>топливного </a:t>
            </a:r>
          </a:p>
          <a:p>
            <a:r>
              <a:rPr lang="ru-RU" sz="1800" dirty="0">
                <a:solidFill>
                  <a:srgbClr val="FF0000"/>
                </a:solidFill>
                <a:latin typeface="Myriad Pro" pitchFamily="34" charset="0"/>
              </a:rPr>
              <a:t>биоэтанола</a:t>
            </a:r>
            <a:endParaRPr lang="en-US" sz="1800" dirty="0">
              <a:solidFill>
                <a:srgbClr val="FF0000"/>
              </a:solidFill>
              <a:latin typeface="Myriad Pro" pitchFamily="34" charset="0"/>
            </a:endParaRPr>
          </a:p>
        </p:txBody>
      </p:sp>
      <p:sp>
        <p:nvSpPr>
          <p:cNvPr id="18438" name="TextBox 5"/>
          <p:cNvSpPr txBox="1">
            <a:spLocks noChangeArrowheads="1"/>
          </p:cNvSpPr>
          <p:nvPr/>
        </p:nvSpPr>
        <p:spPr bwMode="auto">
          <a:xfrm>
            <a:off x="1447800" y="3444954"/>
            <a:ext cx="1752600" cy="1107996"/>
          </a:xfrm>
          <a:prstGeom prst="rect">
            <a:avLst/>
          </a:prstGeom>
          <a:noFill/>
          <a:ln w="9525">
            <a:noFill/>
            <a:miter lim="800000"/>
            <a:headEnd/>
            <a:tailEnd/>
          </a:ln>
        </p:spPr>
        <p:txBody>
          <a:bodyPr wrap="square">
            <a:spAutoFit/>
          </a:bodyPr>
          <a:lstStyle/>
          <a:p>
            <a:r>
              <a:rPr lang="ru-RU" sz="1100" b="1" dirty="0">
                <a:solidFill>
                  <a:srgbClr val="FF0000"/>
                </a:solidFill>
                <a:latin typeface="Myriad Pro" pitchFamily="34" charset="0"/>
              </a:rPr>
              <a:t>Индустриализация </a:t>
            </a:r>
          </a:p>
          <a:p>
            <a:r>
              <a:rPr lang="ru-RU" sz="1100" b="1" dirty="0">
                <a:solidFill>
                  <a:srgbClr val="FF0000"/>
                </a:solidFill>
                <a:latin typeface="Myriad Pro" pitchFamily="34" charset="0"/>
              </a:rPr>
              <a:t>сельского </a:t>
            </a:r>
          </a:p>
          <a:p>
            <a:r>
              <a:rPr lang="ru-RU" sz="1100" b="1" dirty="0">
                <a:solidFill>
                  <a:srgbClr val="FF0000"/>
                </a:solidFill>
                <a:latin typeface="Myriad Pro" pitchFamily="34" charset="0"/>
              </a:rPr>
              <a:t>хозяйства </a:t>
            </a:r>
            <a:r>
              <a:rPr lang="ru-RU" sz="1100" b="1" dirty="0" smtClean="0">
                <a:solidFill>
                  <a:srgbClr val="FF0000"/>
                </a:solidFill>
                <a:latin typeface="Myriad Pro" pitchFamily="34" charset="0"/>
              </a:rPr>
              <a:t>США - Рост урожайности ведет к уменьшению посевных площадей</a:t>
            </a:r>
            <a:r>
              <a:rPr lang="en-US" sz="1100" b="1" dirty="0" smtClean="0">
                <a:solidFill>
                  <a:srgbClr val="FF0000"/>
                </a:solidFill>
                <a:latin typeface="Myriad Pro" pitchFamily="34" charset="0"/>
              </a:rPr>
              <a:t> </a:t>
            </a:r>
            <a:endParaRPr lang="ru-RU" sz="1100" b="1" dirty="0">
              <a:solidFill>
                <a:srgbClr val="FF0000"/>
              </a:solidFill>
              <a:latin typeface="Myriad Pro" pitchFamily="34" charset="0"/>
            </a:endParaRPr>
          </a:p>
        </p:txBody>
      </p:sp>
      <p:sp>
        <p:nvSpPr>
          <p:cNvPr id="7" name="Title 6"/>
          <p:cNvSpPr>
            <a:spLocks noGrp="1"/>
          </p:cNvSpPr>
          <p:nvPr>
            <p:ph type="title"/>
          </p:nvPr>
        </p:nvSpPr>
        <p:spPr/>
        <p:txBody>
          <a:bodyPr/>
          <a:lstStyle/>
          <a:p>
            <a:r>
              <a:rPr lang="ru-RU" dirty="0" smtClean="0"/>
              <a:t>Чтобы увидеть будущее, надо заглянуть в прошлое. </a:t>
            </a:r>
            <a:endParaRPr lang="en-US" dirty="0"/>
          </a:p>
        </p:txBody>
      </p:sp>
      <p:sp>
        <p:nvSpPr>
          <p:cNvPr id="2" name="Down Arrow Callout 1"/>
          <p:cNvSpPr/>
          <p:nvPr/>
        </p:nvSpPr>
        <p:spPr bwMode="auto">
          <a:xfrm>
            <a:off x="2362200" y="1809750"/>
            <a:ext cx="1524000" cy="1295400"/>
          </a:xfrm>
          <a:prstGeom prst="downArrowCallou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
                <a:srgbClr val="86C836"/>
              </a:buClr>
              <a:buSzTx/>
              <a:tabLst/>
            </a:pPr>
            <a:r>
              <a:rPr lang="ru-RU" sz="1800" b="1" dirty="0" smtClean="0">
                <a:solidFill>
                  <a:schemeClr val="bg1"/>
                </a:solidFill>
                <a:latin typeface="Myriad Pro" pitchFamily="34" charset="0"/>
              </a:rPr>
              <a:t>Россия где-то здесь</a:t>
            </a:r>
            <a:endParaRPr kumimoji="0" lang="en-US" sz="1800" b="1" i="0" u="none" strike="noStrike" cap="none" normalizeH="0" baseline="0" dirty="0" smtClean="0">
              <a:ln>
                <a:noFill/>
              </a:ln>
              <a:solidFill>
                <a:schemeClr val="bg1"/>
              </a:solidFill>
              <a:effectLst/>
              <a:latin typeface="Myriad Pro" pitchFamily="34" charset="0"/>
            </a:endParaRPr>
          </a:p>
        </p:txBody>
      </p:sp>
    </p:spTree>
    <p:extLst>
      <p:ext uri="{BB962C8B-B14F-4D97-AF65-F5344CB8AC3E}">
        <p14:creationId xmlns:p14="http://schemas.microsoft.com/office/powerpoint/2010/main" val="24152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Биоэтанол – один их крупнейших продуктов</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19150"/>
            <a:ext cx="6957399" cy="421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913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u.jimdo.com/www20/o/sfb859bbc8b000da1/img/iac4337f0583c0576/1340799183/orig/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2791" y="3143252"/>
            <a:ext cx="1821213" cy="10925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ru-RU" dirty="0" smtClean="0"/>
              <a:t>Биотопливо </a:t>
            </a:r>
            <a:r>
              <a:rPr lang="ru-RU" dirty="0"/>
              <a:t>и «зеленая» корзина </a:t>
            </a:r>
            <a:r>
              <a:rPr lang="ru-RU" dirty="0" smtClean="0"/>
              <a:t>ВТО</a:t>
            </a:r>
            <a:r>
              <a:rPr lang="en-US" dirty="0"/>
              <a:t/>
            </a:r>
            <a:br>
              <a:rPr lang="en-US" dirty="0"/>
            </a:br>
            <a:endParaRPr lang="en-US" dirty="0"/>
          </a:p>
        </p:txBody>
      </p:sp>
      <p:sp>
        <p:nvSpPr>
          <p:cNvPr id="3" name="Content Placeholder 2"/>
          <p:cNvSpPr>
            <a:spLocks noGrp="1"/>
          </p:cNvSpPr>
          <p:nvPr>
            <p:ph idx="1"/>
          </p:nvPr>
        </p:nvSpPr>
        <p:spPr>
          <a:xfrm>
            <a:off x="685800" y="1028700"/>
            <a:ext cx="6781800" cy="3714750"/>
          </a:xfrm>
        </p:spPr>
        <p:txBody>
          <a:bodyPr/>
          <a:lstStyle/>
          <a:p>
            <a:pPr marL="0" indent="0">
              <a:spcAft>
                <a:spcPts val="1200"/>
              </a:spcAft>
              <a:buNone/>
            </a:pPr>
            <a:r>
              <a:rPr lang="ru-RU" sz="1600" dirty="0" smtClean="0"/>
              <a:t>По ВТО </a:t>
            </a:r>
            <a:r>
              <a:rPr lang="ru-RU" sz="1600" dirty="0"/>
              <a:t>поддержка сельского хозяйства группируется по трем </a:t>
            </a:r>
            <a:r>
              <a:rPr lang="ru-RU" sz="1600" dirty="0" smtClean="0"/>
              <a:t>корзинам</a:t>
            </a:r>
            <a:r>
              <a:rPr lang="en-US" sz="1600" dirty="0" smtClean="0"/>
              <a:t>:</a:t>
            </a:r>
            <a:endParaRPr lang="ru-RU" sz="1600" dirty="0" smtClean="0"/>
          </a:p>
          <a:p>
            <a:r>
              <a:rPr lang="ru-RU" sz="1600" dirty="0" smtClean="0"/>
              <a:t>Красная корзина - меры </a:t>
            </a:r>
            <a:r>
              <a:rPr lang="ru-RU" sz="1600" dirty="0"/>
              <a:t>прямого ограничения конкуренции с импортом, например, квотирование и субсидирование экспорта. </a:t>
            </a:r>
            <a:endParaRPr lang="ru-RU" sz="1600" dirty="0" smtClean="0"/>
          </a:p>
          <a:p>
            <a:pPr>
              <a:spcAft>
                <a:spcPts val="1200"/>
              </a:spcAft>
            </a:pPr>
            <a:r>
              <a:rPr lang="ru-RU" sz="1600" dirty="0" smtClean="0"/>
              <a:t>Желтая корзина — </a:t>
            </a:r>
            <a:r>
              <a:rPr lang="ru-RU" sz="1600" dirty="0"/>
              <a:t>различные субсидии сельскому хозяйству, влияющие на себестоимость продукции, например, субсидирование ставки по кредиту или субсидирование топлива.  </a:t>
            </a:r>
          </a:p>
          <a:p>
            <a:pPr marL="0" indent="0">
              <a:buNone/>
            </a:pPr>
            <a:r>
              <a:rPr lang="ru-RU" sz="1600" dirty="0" smtClean="0"/>
              <a:t>Эти </a:t>
            </a:r>
            <a:r>
              <a:rPr lang="ru-RU" sz="1600" dirty="0"/>
              <a:t>субсидии подлежат поэтапному сокращению. </a:t>
            </a:r>
            <a:endParaRPr lang="ru-RU" sz="1600" dirty="0" smtClean="0"/>
          </a:p>
          <a:p>
            <a:endParaRPr lang="ru-RU" sz="1600" dirty="0"/>
          </a:p>
          <a:p>
            <a:r>
              <a:rPr lang="ru-RU" sz="1600" dirty="0" smtClean="0"/>
              <a:t>Зеленая </a:t>
            </a:r>
            <a:r>
              <a:rPr lang="ru-RU" sz="1600" dirty="0"/>
              <a:t>корзина — это всё, что направлено на развитие АПК и при этом не привязано к конкуренции с импортом, тут никаких ограничений не предполагается</a:t>
            </a:r>
            <a:r>
              <a:rPr lang="ru-RU" sz="1600" dirty="0" smtClean="0"/>
              <a:t>.</a:t>
            </a:r>
            <a:endParaRPr lang="en-US" sz="1600" dirty="0"/>
          </a:p>
        </p:txBody>
      </p:sp>
      <p:pic>
        <p:nvPicPr>
          <p:cNvPr id="2052" name="Picture 4" descr="http://www.globalvoices.org.au/wp-content/uploads/WTO-logo-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3722" y="914402"/>
            <a:ext cx="1347878"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91705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t>1</a:t>
            </a:r>
            <a:r>
              <a:rPr lang="en-US" sz="1800" baseline="30000" dirty="0" smtClean="0"/>
              <a:t>st</a:t>
            </a:r>
            <a:r>
              <a:rPr lang="en-US" sz="1800" dirty="0" smtClean="0"/>
              <a:t> Gen results: </a:t>
            </a:r>
            <a:r>
              <a:rPr lang="ru-RU" sz="1800" dirty="0" smtClean="0"/>
              <a:t>количество заводов 1го поколения вышло на плато</a:t>
            </a:r>
            <a:endParaRPr lang="en-US" sz="1800"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33" y="812007"/>
            <a:ext cx="8048167" cy="416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30489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Gen results: Learning curve</a:t>
            </a:r>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5" y="749089"/>
            <a:ext cx="7386635" cy="426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057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Принятые законы на % биотоплива в топливе (мандат)</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19150"/>
            <a:ext cx="6731000" cy="4240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0772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Биотопливо в США</a:t>
            </a:r>
            <a:endParaRPr lang="en-US" dirty="0"/>
          </a:p>
        </p:txBody>
      </p:sp>
      <p:sp>
        <p:nvSpPr>
          <p:cNvPr id="3" name="Content Placeholder 2"/>
          <p:cNvSpPr>
            <a:spLocks noGrp="1"/>
          </p:cNvSpPr>
          <p:nvPr>
            <p:ph idx="1"/>
          </p:nvPr>
        </p:nvSpPr>
        <p:spPr/>
        <p:txBody>
          <a:bodyPr/>
          <a:lstStyle/>
          <a:p>
            <a:r>
              <a:rPr lang="ru-RU" sz="2000" dirty="0" smtClean="0"/>
              <a:t>В 2014 году произведено 43.5 млн тонн</a:t>
            </a:r>
            <a:r>
              <a:rPr lang="en-US" sz="2000" dirty="0" smtClean="0"/>
              <a:t> </a:t>
            </a:r>
            <a:r>
              <a:rPr lang="ru-RU" sz="2000" dirty="0" smtClean="0"/>
              <a:t>биоэтанола</a:t>
            </a:r>
          </a:p>
          <a:p>
            <a:r>
              <a:rPr lang="ru-RU" sz="2000" dirty="0" smtClean="0"/>
              <a:t>213 заводов мощностью 46 млн тонн</a:t>
            </a:r>
          </a:p>
          <a:p>
            <a:pPr lvl="1"/>
            <a:r>
              <a:rPr lang="ru-RU" sz="1600" dirty="0" smtClean="0"/>
              <a:t>90</a:t>
            </a:r>
            <a:r>
              <a:rPr lang="en-US" sz="1600" dirty="0" smtClean="0"/>
              <a:t>,</a:t>
            </a:r>
            <a:r>
              <a:rPr lang="ru-RU" sz="1600" dirty="0" smtClean="0"/>
              <a:t>000</a:t>
            </a:r>
            <a:r>
              <a:rPr lang="en-US" sz="1600" dirty="0" smtClean="0"/>
              <a:t> </a:t>
            </a:r>
            <a:r>
              <a:rPr lang="ru-RU" sz="1600" dirty="0" smtClean="0"/>
              <a:t>прямых рабочих мест</a:t>
            </a:r>
            <a:endParaRPr lang="en-US" sz="1600" dirty="0"/>
          </a:p>
          <a:p>
            <a:pPr lvl="1"/>
            <a:r>
              <a:rPr lang="en-US" sz="1600" dirty="0" smtClean="0"/>
              <a:t>300,</a:t>
            </a:r>
            <a:r>
              <a:rPr lang="ru-RU" sz="1600" dirty="0" smtClean="0"/>
              <a:t>000</a:t>
            </a:r>
            <a:r>
              <a:rPr lang="en-US" sz="1600" dirty="0" smtClean="0"/>
              <a:t> </a:t>
            </a:r>
            <a:r>
              <a:rPr lang="ru-RU" sz="1600" dirty="0" smtClean="0"/>
              <a:t>косвенных рабочих мест</a:t>
            </a:r>
            <a:endParaRPr lang="en-US" sz="1600" dirty="0"/>
          </a:p>
          <a:p>
            <a:pPr lvl="1"/>
            <a:r>
              <a:rPr lang="en-US" sz="1600" dirty="0" smtClean="0"/>
              <a:t>$</a:t>
            </a:r>
            <a:r>
              <a:rPr lang="en-US" sz="1600" dirty="0"/>
              <a:t>44 </a:t>
            </a:r>
            <a:r>
              <a:rPr lang="ru-RU" sz="1600" dirty="0" smtClean="0"/>
              <a:t>млрд ВВП</a:t>
            </a:r>
            <a:r>
              <a:rPr lang="en-US" sz="1600" dirty="0" smtClean="0"/>
              <a:t> </a:t>
            </a:r>
            <a:endParaRPr lang="ru-RU" sz="1600" dirty="0" smtClean="0"/>
          </a:p>
          <a:p>
            <a:pPr lvl="1"/>
            <a:r>
              <a:rPr lang="en-US" sz="1600" dirty="0" smtClean="0"/>
              <a:t>$</a:t>
            </a:r>
            <a:r>
              <a:rPr lang="en-US" sz="1600" dirty="0"/>
              <a:t>31 </a:t>
            </a:r>
            <a:r>
              <a:rPr lang="ru-RU" sz="1600" dirty="0" smtClean="0"/>
              <a:t>млрд доходов домохозяйств</a:t>
            </a:r>
            <a:r>
              <a:rPr lang="en-US" sz="1600" dirty="0" smtClean="0"/>
              <a:t> </a:t>
            </a:r>
            <a:endParaRPr lang="en-US" sz="1600" dirty="0"/>
          </a:p>
          <a:p>
            <a:pPr lvl="1"/>
            <a:r>
              <a:rPr lang="en-US" sz="1600" dirty="0" smtClean="0"/>
              <a:t>$</a:t>
            </a:r>
            <a:r>
              <a:rPr lang="en-US" sz="1600" dirty="0"/>
              <a:t>8.3 </a:t>
            </a:r>
            <a:r>
              <a:rPr lang="ru-RU" sz="1600" dirty="0" smtClean="0"/>
              <a:t>млрд налогов</a:t>
            </a:r>
          </a:p>
          <a:p>
            <a:r>
              <a:rPr lang="ru-RU" sz="2000" dirty="0" smtClean="0"/>
              <a:t>Одобрено топливо Е15 для всех легковых машин не старше 2001 года </a:t>
            </a:r>
          </a:p>
          <a:p>
            <a:r>
              <a:rPr lang="ru-RU" sz="2000" dirty="0" smtClean="0"/>
              <a:t>6% парка – </a:t>
            </a:r>
            <a:r>
              <a:rPr lang="en-US" sz="2000" dirty="0" smtClean="0"/>
              <a:t>FFV</a:t>
            </a:r>
            <a:r>
              <a:rPr lang="ru-RU" sz="2000" dirty="0" smtClean="0"/>
              <a:t>, около 15 млн машин</a:t>
            </a:r>
            <a:endParaRPr lang="en-US" sz="2000" dirty="0"/>
          </a:p>
        </p:txBody>
      </p:sp>
    </p:spTree>
    <p:extLst>
      <p:ext uri="{BB962C8B-B14F-4D97-AF65-F5344CB8AC3E}">
        <p14:creationId xmlns:p14="http://schemas.microsoft.com/office/powerpoint/2010/main" val="2507577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Законодательная поддержка отрасли в США</a:t>
            </a:r>
            <a:endParaRPr lang="en-US" dirty="0"/>
          </a:p>
        </p:txBody>
      </p:sp>
      <p:sp>
        <p:nvSpPr>
          <p:cNvPr id="3" name="Content Placeholder 2"/>
          <p:cNvSpPr>
            <a:spLocks noGrp="1"/>
          </p:cNvSpPr>
          <p:nvPr>
            <p:ph idx="1"/>
          </p:nvPr>
        </p:nvSpPr>
        <p:spPr>
          <a:xfrm>
            <a:off x="685800" y="895350"/>
            <a:ext cx="8001000" cy="3714750"/>
          </a:xfrm>
        </p:spPr>
        <p:txBody>
          <a:bodyPr/>
          <a:lstStyle/>
          <a:p>
            <a:pPr>
              <a:spcBef>
                <a:spcPts val="0"/>
              </a:spcBef>
              <a:spcAft>
                <a:spcPts val="600"/>
              </a:spcAft>
            </a:pPr>
            <a:r>
              <a:rPr lang="ru-RU" sz="1800" dirty="0" smtClean="0"/>
              <a:t>Мандат на биоэтанол и биодизель (</a:t>
            </a:r>
            <a:r>
              <a:rPr lang="en-US" sz="1800" dirty="0" smtClean="0"/>
              <a:t>EPA’s </a:t>
            </a:r>
            <a:r>
              <a:rPr lang="en-US" sz="1800" dirty="0"/>
              <a:t>Renewable Fuel </a:t>
            </a:r>
            <a:r>
              <a:rPr lang="en-US" sz="1800" dirty="0" smtClean="0"/>
              <a:t>Standards). </a:t>
            </a:r>
            <a:r>
              <a:rPr lang="ru-RU" sz="1800" dirty="0" smtClean="0"/>
              <a:t>Сейчас около 10% от бензина.</a:t>
            </a:r>
            <a:endParaRPr lang="en-US" sz="1800" dirty="0"/>
          </a:p>
          <a:p>
            <a:pPr>
              <a:spcBef>
                <a:spcPts val="0"/>
              </a:spcBef>
              <a:spcAft>
                <a:spcPts val="600"/>
              </a:spcAft>
            </a:pPr>
            <a:r>
              <a:rPr lang="ru-RU" sz="1800" dirty="0" smtClean="0"/>
              <a:t>Налоговый кредит для целлюлозного биотоплива</a:t>
            </a:r>
            <a:r>
              <a:rPr lang="en-US" sz="1800" dirty="0" smtClean="0"/>
              <a:t>:</a:t>
            </a:r>
            <a:r>
              <a:rPr lang="ru-RU" sz="1800" dirty="0" smtClean="0"/>
              <a:t>  до </a:t>
            </a:r>
            <a:r>
              <a:rPr lang="en-US" sz="1800" dirty="0" smtClean="0"/>
              <a:t>$</a:t>
            </a:r>
            <a:r>
              <a:rPr lang="en-US" sz="1800" dirty="0"/>
              <a:t>1.01 </a:t>
            </a:r>
            <a:r>
              <a:rPr lang="ru-RU" sz="1800" dirty="0" smtClean="0"/>
              <a:t>на галлон (</a:t>
            </a:r>
            <a:r>
              <a:rPr lang="en-US" sz="1800" dirty="0" smtClean="0"/>
              <a:t>$</a:t>
            </a:r>
            <a:r>
              <a:rPr lang="ru-RU" sz="1800" dirty="0" smtClean="0"/>
              <a:t>0.29 /литр) </a:t>
            </a:r>
            <a:r>
              <a:rPr lang="en-US" sz="1800" dirty="0" smtClean="0"/>
              <a:t> </a:t>
            </a:r>
            <a:endParaRPr lang="ru-RU" sz="1800" dirty="0" smtClean="0"/>
          </a:p>
          <a:p>
            <a:pPr>
              <a:spcBef>
                <a:spcPts val="0"/>
              </a:spcBef>
              <a:spcAft>
                <a:spcPts val="600"/>
              </a:spcAft>
            </a:pPr>
            <a:r>
              <a:rPr lang="ru-RU" sz="1800" dirty="0" smtClean="0"/>
              <a:t>Специальная амортизация на оборудование завода целлюлозного биотоплива</a:t>
            </a:r>
          </a:p>
          <a:p>
            <a:pPr>
              <a:spcBef>
                <a:spcPts val="0"/>
              </a:spcBef>
              <a:spcAft>
                <a:spcPts val="600"/>
              </a:spcAft>
            </a:pPr>
            <a:r>
              <a:rPr lang="ru-RU" sz="1800" dirty="0" smtClean="0"/>
              <a:t>Налоговый кредит на альтернативное топливо .</a:t>
            </a:r>
          </a:p>
          <a:p>
            <a:pPr>
              <a:spcBef>
                <a:spcPts val="0"/>
              </a:spcBef>
              <a:spcAft>
                <a:spcPts val="600"/>
              </a:spcAft>
            </a:pPr>
            <a:r>
              <a:rPr lang="ru-RU" sz="1800" dirty="0" smtClean="0"/>
              <a:t>Налоговый кредит на топливную инфраструктуру для альтернативного топлива</a:t>
            </a:r>
            <a:r>
              <a:rPr lang="en-US" sz="1800" dirty="0" smtClean="0"/>
              <a:t>:</a:t>
            </a:r>
            <a:r>
              <a:rPr lang="ru-RU" sz="1800" dirty="0" smtClean="0"/>
              <a:t>  Сумма </a:t>
            </a:r>
            <a:r>
              <a:rPr lang="ru-RU" sz="1800" dirty="0"/>
              <a:t>кредита составляет до 30% от стоимости, но не более </a:t>
            </a:r>
            <a:r>
              <a:rPr lang="ru-RU" sz="1800" dirty="0" smtClean="0"/>
              <a:t>$30,000</a:t>
            </a:r>
            <a:r>
              <a:rPr lang="ru-RU" sz="1800" dirty="0"/>
              <a:t>, для </a:t>
            </a:r>
            <a:r>
              <a:rPr lang="ru-RU" sz="1800" dirty="0" smtClean="0"/>
              <a:t>оборудования</a:t>
            </a:r>
          </a:p>
          <a:p>
            <a:pPr>
              <a:spcBef>
                <a:spcPts val="0"/>
              </a:spcBef>
              <a:spcAft>
                <a:spcPts val="600"/>
              </a:spcAft>
            </a:pPr>
            <a:r>
              <a:rPr lang="ru-RU" sz="1800" dirty="0" smtClean="0"/>
              <a:t>Финансирование проектов биотоплива из водорослей Министерством  </a:t>
            </a:r>
            <a:r>
              <a:rPr lang="ru-RU" sz="1800" dirty="0"/>
              <a:t>энергетики США </a:t>
            </a:r>
            <a:r>
              <a:rPr lang="ru-RU" sz="1800" dirty="0" smtClean="0"/>
              <a:t>с </a:t>
            </a:r>
            <a:r>
              <a:rPr lang="ru-RU" sz="1800" dirty="0"/>
              <a:t>целью </a:t>
            </a:r>
            <a:r>
              <a:rPr lang="ru-RU" sz="1800" dirty="0" smtClean="0"/>
              <a:t>достижения себестоимости менее $5 </a:t>
            </a:r>
            <a:r>
              <a:rPr lang="ru-RU" sz="1800" dirty="0"/>
              <a:t>за галлон </a:t>
            </a:r>
            <a:r>
              <a:rPr lang="ru-RU" sz="1800" dirty="0" smtClean="0"/>
              <a:t>эквивалента бензина 2018 </a:t>
            </a:r>
            <a:r>
              <a:rPr lang="ru-RU" sz="1800" dirty="0"/>
              <a:t>и </a:t>
            </a:r>
            <a:r>
              <a:rPr lang="ru-RU" sz="1800" dirty="0" smtClean="0"/>
              <a:t>$3 </a:t>
            </a:r>
            <a:r>
              <a:rPr lang="ru-RU" sz="1800" dirty="0"/>
              <a:t>к 2030 году</a:t>
            </a:r>
            <a:endParaRPr lang="en-US" sz="1800" dirty="0"/>
          </a:p>
          <a:p>
            <a:pPr lvl="1">
              <a:spcBef>
                <a:spcPts val="0"/>
              </a:spcBef>
              <a:spcAft>
                <a:spcPts val="600"/>
              </a:spcAft>
            </a:pPr>
            <a:endParaRPr lang="en-US" sz="1800" dirty="0"/>
          </a:p>
        </p:txBody>
      </p:sp>
    </p:spTree>
    <p:extLst>
      <p:ext uri="{BB962C8B-B14F-4D97-AF65-F5344CB8AC3E}">
        <p14:creationId xmlns:p14="http://schemas.microsoft.com/office/powerpoint/2010/main" val="2480382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1</a:t>
            </a:r>
            <a:r>
              <a:rPr lang="en-US" baseline="30000" dirty="0" err="1" smtClean="0"/>
              <a:t>st</a:t>
            </a:r>
            <a:r>
              <a:rPr lang="en-US" dirty="0" smtClean="0"/>
              <a:t> Gen results: </a:t>
            </a:r>
            <a:r>
              <a:rPr lang="ru-RU" dirty="0" smtClean="0"/>
              <a:t>уменьшились гос субсидии фермерам</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19150"/>
            <a:ext cx="747939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883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Получение добавленной стоимости </a:t>
            </a:r>
            <a:r>
              <a:rPr lang="ru-RU" dirty="0" smtClean="0"/>
              <a:t>биозавода</a:t>
            </a:r>
            <a:endParaRPr lang="en-US" dirty="0"/>
          </a:p>
        </p:txBody>
      </p:sp>
      <p:pic>
        <p:nvPicPr>
          <p:cNvPr id="6" name="Picture 5" descr="grain procesisng.jpg"/>
          <p:cNvPicPr>
            <a:picLocks noChangeAspect="1"/>
          </p:cNvPicPr>
          <p:nvPr/>
        </p:nvPicPr>
        <p:blipFill>
          <a:blip r:embed="rId2" cstate="print"/>
          <a:stretch>
            <a:fillRect/>
          </a:stretch>
        </p:blipFill>
        <p:spPr>
          <a:xfrm>
            <a:off x="762000" y="742950"/>
            <a:ext cx="7490130" cy="4255926"/>
          </a:xfrm>
          <a:prstGeom prst="rect">
            <a:avLst/>
          </a:prstGeom>
        </p:spPr>
      </p:pic>
    </p:spTree>
    <p:extLst>
      <p:ext uri="{BB962C8B-B14F-4D97-AF65-F5344CB8AC3E}">
        <p14:creationId xmlns:p14="http://schemas.microsoft.com/office/powerpoint/2010/main" val="4036599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Биозавод</a:t>
            </a:r>
            <a:r>
              <a:rPr lang="en-US" dirty="0" smtClean="0"/>
              <a:t>: </a:t>
            </a:r>
            <a:r>
              <a:rPr lang="ru-RU" dirty="0" smtClean="0"/>
              <a:t>еда, корма и биотопливо</a:t>
            </a: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66750"/>
            <a:ext cx="7010400" cy="458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270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50" t="14097" b="39887"/>
          <a:stretch/>
        </p:blipFill>
        <p:spPr bwMode="auto">
          <a:xfrm>
            <a:off x="177614" y="1008803"/>
            <a:ext cx="6550248" cy="3864769"/>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1273175" y="1613300"/>
            <a:ext cx="1441450" cy="1869281"/>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Прямоугольник 11"/>
          <p:cNvSpPr/>
          <p:nvPr/>
        </p:nvSpPr>
        <p:spPr>
          <a:xfrm>
            <a:off x="2714630" y="2131220"/>
            <a:ext cx="1235075" cy="1429941"/>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Прямоугольник 12"/>
          <p:cNvSpPr/>
          <p:nvPr/>
        </p:nvSpPr>
        <p:spPr>
          <a:xfrm>
            <a:off x="2714625" y="3561160"/>
            <a:ext cx="2882900" cy="898922"/>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Прямоугольник 13"/>
          <p:cNvSpPr/>
          <p:nvPr/>
        </p:nvSpPr>
        <p:spPr>
          <a:xfrm>
            <a:off x="3949700" y="2714627"/>
            <a:ext cx="1647825" cy="846535"/>
          </a:xfrm>
          <a:prstGeom prst="rect">
            <a:avLst/>
          </a:prstGeom>
          <a:solidFill>
            <a:srgbClr val="A300B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Прямоугольник 14"/>
          <p:cNvSpPr/>
          <p:nvPr/>
        </p:nvSpPr>
        <p:spPr>
          <a:xfrm>
            <a:off x="1273175" y="3482581"/>
            <a:ext cx="1441450" cy="977503"/>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6" name="Прямоугольник 15"/>
          <p:cNvSpPr/>
          <p:nvPr/>
        </p:nvSpPr>
        <p:spPr>
          <a:xfrm>
            <a:off x="3376618" y="1116806"/>
            <a:ext cx="2263775" cy="496491"/>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44043" name="Picture 5"/>
          <p:cNvPicPr>
            <a:picLocks noChangeAspect="1" noChangeArrowheads="1"/>
          </p:cNvPicPr>
          <p:nvPr/>
        </p:nvPicPr>
        <p:blipFill>
          <a:blip r:embed="rId3" cstate="print"/>
          <a:srcRect l="7275" t="8417" r="7275" b="10716"/>
          <a:stretch>
            <a:fillRect/>
          </a:stretch>
        </p:blipFill>
        <p:spPr bwMode="auto">
          <a:xfrm>
            <a:off x="4016378" y="2857502"/>
            <a:ext cx="1393825" cy="404061"/>
          </a:xfrm>
          <a:prstGeom prst="rect">
            <a:avLst/>
          </a:prstGeom>
          <a:noFill/>
          <a:ln w="9525">
            <a:noFill/>
            <a:miter lim="800000"/>
            <a:headEnd/>
            <a:tailEnd/>
          </a:ln>
          <a:effectLst/>
        </p:spPr>
      </p:pic>
      <p:pic>
        <p:nvPicPr>
          <p:cNvPr id="44044" name="Picture 4" descr="C:\Users\N_Dudkin\Desktop\1207.jpg"/>
          <p:cNvPicPr>
            <a:picLocks noChangeAspect="1" noChangeArrowheads="1"/>
          </p:cNvPicPr>
          <p:nvPr/>
        </p:nvPicPr>
        <p:blipFill>
          <a:blip r:embed="rId4" cstate="print"/>
          <a:srcRect l="12177" t="17032" r="11922" b="17989"/>
          <a:stretch>
            <a:fillRect/>
          </a:stretch>
        </p:blipFill>
        <p:spPr bwMode="auto">
          <a:xfrm>
            <a:off x="2147893" y="2753918"/>
            <a:ext cx="1487487" cy="550069"/>
          </a:xfrm>
          <a:prstGeom prst="rect">
            <a:avLst/>
          </a:prstGeom>
          <a:noFill/>
          <a:ln w="9525">
            <a:noFill/>
            <a:miter lim="800000"/>
            <a:headEnd/>
            <a:tailEnd/>
          </a:ln>
        </p:spPr>
      </p:pic>
      <p:sp>
        <p:nvSpPr>
          <p:cNvPr id="19" name="Прямоугольник 18"/>
          <p:cNvSpPr/>
          <p:nvPr/>
        </p:nvSpPr>
        <p:spPr>
          <a:xfrm>
            <a:off x="3929063" y="1164431"/>
            <a:ext cx="1160462" cy="391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44046" name="Picture 8" descr="C:\Users\N_Dudkin\Desktop\NOV_A_tag_PowerPoint.png"/>
          <p:cNvPicPr>
            <a:picLocks noChangeAspect="1" noChangeArrowheads="1"/>
          </p:cNvPicPr>
          <p:nvPr/>
        </p:nvPicPr>
        <p:blipFill>
          <a:blip r:embed="rId5" cstate="print"/>
          <a:srcRect/>
          <a:stretch>
            <a:fillRect/>
          </a:stretch>
        </p:blipFill>
        <p:spPr bwMode="auto">
          <a:xfrm>
            <a:off x="4171950" y="1244206"/>
            <a:ext cx="673100" cy="220265"/>
          </a:xfrm>
          <a:prstGeom prst="rect">
            <a:avLst/>
          </a:prstGeom>
          <a:noFill/>
          <a:ln w="9525">
            <a:noFill/>
            <a:miter lim="800000"/>
            <a:headEnd/>
            <a:tailEnd/>
          </a:ln>
        </p:spPr>
      </p:pic>
      <p:sp>
        <p:nvSpPr>
          <p:cNvPr id="21" name="Прямоугольник 20"/>
          <p:cNvSpPr/>
          <p:nvPr/>
        </p:nvSpPr>
        <p:spPr>
          <a:xfrm>
            <a:off x="1411288" y="3775472"/>
            <a:ext cx="1160462" cy="39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44048" name="Picture 6"/>
          <p:cNvPicPr>
            <a:picLocks noChangeAspect="1" noChangeArrowheads="1"/>
          </p:cNvPicPr>
          <p:nvPr/>
        </p:nvPicPr>
        <p:blipFill>
          <a:blip r:embed="rId6" cstate="print"/>
          <a:srcRect t="-22510" b="-22510"/>
          <a:stretch>
            <a:fillRect/>
          </a:stretch>
        </p:blipFill>
        <p:spPr bwMode="auto">
          <a:xfrm>
            <a:off x="1600200" y="3805227"/>
            <a:ext cx="881062" cy="366725"/>
          </a:xfrm>
          <a:prstGeom prst="rect">
            <a:avLst/>
          </a:prstGeom>
          <a:noFill/>
          <a:ln w="9525">
            <a:noFill/>
            <a:miter lim="800000"/>
            <a:headEnd/>
            <a:tailEnd/>
          </a:ln>
          <a:effectLst/>
        </p:spPr>
      </p:pic>
      <p:sp>
        <p:nvSpPr>
          <p:cNvPr id="32" name="Прямоугольник 31"/>
          <p:cNvSpPr/>
          <p:nvPr/>
        </p:nvSpPr>
        <p:spPr>
          <a:xfrm>
            <a:off x="2771775" y="3632599"/>
            <a:ext cx="2736850" cy="775097"/>
          </a:xfrm>
          <a:prstGeom prst="rect">
            <a:avLst/>
          </a:prstGeom>
          <a:solidFill>
            <a:srgbClr val="00B05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Скругленный прямоугольник 33"/>
          <p:cNvSpPr>
            <a:spLocks noChangeArrowheads="1"/>
          </p:cNvSpPr>
          <p:nvPr/>
        </p:nvSpPr>
        <p:spPr bwMode="auto">
          <a:xfrm>
            <a:off x="4084641" y="3918348"/>
            <a:ext cx="1004887" cy="282178"/>
          </a:xfrm>
          <a:prstGeom prst="roundRect">
            <a:avLst>
              <a:gd name="adj" fmla="val 0"/>
            </a:avLst>
          </a:prstGeom>
          <a:ln>
            <a:noFill/>
            <a:headEnd/>
            <a:tailEnd/>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lang="en-US" b="1" i="1" dirty="0">
                <a:solidFill>
                  <a:schemeClr val="tx1">
                    <a:lumMod val="85000"/>
                    <a:lumOff val="15000"/>
                  </a:schemeClr>
                </a:solidFill>
              </a:rPr>
              <a:t>DOW</a:t>
            </a:r>
            <a:endParaRPr lang="ru-RU" b="1" i="1" dirty="0">
              <a:solidFill>
                <a:schemeClr val="tx1">
                  <a:lumMod val="85000"/>
                  <a:lumOff val="15000"/>
                </a:schemeClr>
              </a:solidFill>
            </a:endParaRPr>
          </a:p>
        </p:txBody>
      </p:sp>
      <p:pic>
        <p:nvPicPr>
          <p:cNvPr id="44051" name="Picture 4" descr="C:\Users\N_Dudkin\Desktop\1207.jpg"/>
          <p:cNvPicPr>
            <a:picLocks noChangeAspect="1" noChangeArrowheads="1"/>
          </p:cNvPicPr>
          <p:nvPr/>
        </p:nvPicPr>
        <p:blipFill>
          <a:blip r:embed="rId7" cstate="print"/>
          <a:srcRect l="12177" t="17032" r="11922" b="17989"/>
          <a:stretch>
            <a:fillRect/>
          </a:stretch>
        </p:blipFill>
        <p:spPr bwMode="auto">
          <a:xfrm>
            <a:off x="3408368" y="3918348"/>
            <a:ext cx="763587" cy="282178"/>
          </a:xfrm>
          <a:prstGeom prst="rect">
            <a:avLst/>
          </a:prstGeom>
          <a:noFill/>
          <a:ln w="9525">
            <a:noFill/>
            <a:miter lim="800000"/>
            <a:headEnd/>
            <a:tailEnd/>
          </a:ln>
        </p:spPr>
      </p:pic>
      <p:sp>
        <p:nvSpPr>
          <p:cNvPr id="31" name="Овал 30"/>
          <p:cNvSpPr/>
          <p:nvPr/>
        </p:nvSpPr>
        <p:spPr>
          <a:xfrm>
            <a:off x="6711955" y="3904061"/>
            <a:ext cx="212725" cy="159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5" name="Овал 34"/>
          <p:cNvSpPr/>
          <p:nvPr/>
        </p:nvSpPr>
        <p:spPr>
          <a:xfrm>
            <a:off x="7261230" y="3904061"/>
            <a:ext cx="212725" cy="159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6" name="Овал 35"/>
          <p:cNvSpPr/>
          <p:nvPr/>
        </p:nvSpPr>
        <p:spPr>
          <a:xfrm>
            <a:off x="7800980" y="3904061"/>
            <a:ext cx="212725" cy="159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7" name="Прямоугольник 36"/>
          <p:cNvSpPr/>
          <p:nvPr/>
        </p:nvSpPr>
        <p:spPr>
          <a:xfrm>
            <a:off x="6134100" y="978695"/>
            <a:ext cx="2520950" cy="809625"/>
          </a:xfrm>
          <a:prstGeom prst="rect">
            <a:avLst/>
          </a:prstGeom>
          <a:gradFill>
            <a:gsLst>
              <a:gs pos="0">
                <a:schemeClr val="tx2">
                  <a:lumMod val="75000"/>
                </a:schemeClr>
              </a:gs>
              <a:gs pos="80000">
                <a:schemeClr val="accent1">
                  <a:shade val="93000"/>
                  <a:satMod val="13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8" name="Скругленный прямоугольник 37"/>
          <p:cNvSpPr/>
          <p:nvPr/>
        </p:nvSpPr>
        <p:spPr>
          <a:xfrm>
            <a:off x="6532568" y="1116806"/>
            <a:ext cx="1724025" cy="476250"/>
          </a:xfrm>
          <a:prstGeom prst="round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pic>
        <p:nvPicPr>
          <p:cNvPr id="44057" name="Picture 5"/>
          <p:cNvPicPr>
            <a:picLocks noChangeAspect="1" noChangeArrowheads="1"/>
          </p:cNvPicPr>
          <p:nvPr/>
        </p:nvPicPr>
        <p:blipFill>
          <a:blip r:embed="rId8" cstate="print"/>
          <a:srcRect l="7275" t="8417" r="7275" b="10716"/>
          <a:stretch>
            <a:fillRect/>
          </a:stretch>
        </p:blipFill>
        <p:spPr bwMode="auto">
          <a:xfrm>
            <a:off x="6738943" y="1165625"/>
            <a:ext cx="1309687" cy="378619"/>
          </a:xfrm>
          <a:prstGeom prst="rect">
            <a:avLst/>
          </a:prstGeom>
          <a:noFill/>
          <a:ln w="9525">
            <a:noFill/>
            <a:miter lim="800000"/>
            <a:headEnd/>
            <a:tailEnd/>
          </a:ln>
          <a:effectLst/>
        </p:spPr>
      </p:pic>
      <p:sp>
        <p:nvSpPr>
          <p:cNvPr id="40" name="Прямоугольник 39"/>
          <p:cNvSpPr/>
          <p:nvPr/>
        </p:nvSpPr>
        <p:spPr>
          <a:xfrm>
            <a:off x="6149980" y="1977629"/>
            <a:ext cx="2519363" cy="809625"/>
          </a:xfrm>
          <a:prstGeom prst="rect">
            <a:avLst/>
          </a:prstGeom>
          <a:gradFill>
            <a:gsLst>
              <a:gs pos="0">
                <a:schemeClr val="tx2">
                  <a:lumMod val="75000"/>
                </a:schemeClr>
              </a:gs>
              <a:gs pos="80000">
                <a:schemeClr val="accent1">
                  <a:shade val="93000"/>
                  <a:satMod val="13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1" name="Скругленный прямоугольник 40"/>
          <p:cNvSpPr/>
          <p:nvPr/>
        </p:nvSpPr>
        <p:spPr>
          <a:xfrm>
            <a:off x="6546855" y="2115742"/>
            <a:ext cx="1725613" cy="477440"/>
          </a:xfrm>
          <a:prstGeom prst="round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pic>
        <p:nvPicPr>
          <p:cNvPr id="44060" name="Picture 6"/>
          <p:cNvPicPr>
            <a:picLocks noChangeAspect="1" noChangeArrowheads="1"/>
          </p:cNvPicPr>
          <p:nvPr/>
        </p:nvPicPr>
        <p:blipFill>
          <a:blip r:embed="rId9" cstate="print"/>
          <a:srcRect/>
          <a:stretch>
            <a:fillRect/>
          </a:stretch>
        </p:blipFill>
        <p:spPr bwMode="auto">
          <a:xfrm>
            <a:off x="6748468" y="2170512"/>
            <a:ext cx="1292225" cy="366713"/>
          </a:xfrm>
          <a:prstGeom prst="rect">
            <a:avLst/>
          </a:prstGeom>
          <a:noFill/>
          <a:ln w="9525">
            <a:noFill/>
            <a:miter lim="800000"/>
            <a:headEnd/>
            <a:tailEnd/>
          </a:ln>
          <a:effectLst/>
        </p:spPr>
      </p:pic>
      <p:sp>
        <p:nvSpPr>
          <p:cNvPr id="43" name="Прямоугольник 42"/>
          <p:cNvSpPr/>
          <p:nvPr/>
        </p:nvSpPr>
        <p:spPr>
          <a:xfrm>
            <a:off x="6149980" y="3003947"/>
            <a:ext cx="2519363" cy="809625"/>
          </a:xfrm>
          <a:prstGeom prst="rect">
            <a:avLst/>
          </a:prstGeom>
          <a:gradFill>
            <a:gsLst>
              <a:gs pos="0">
                <a:schemeClr val="tx2">
                  <a:lumMod val="75000"/>
                </a:schemeClr>
              </a:gs>
              <a:gs pos="80000">
                <a:schemeClr val="accent1">
                  <a:shade val="93000"/>
                  <a:satMod val="13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4" name="Скругленный прямоугольник 43"/>
          <p:cNvSpPr/>
          <p:nvPr/>
        </p:nvSpPr>
        <p:spPr>
          <a:xfrm>
            <a:off x="6546855" y="3142060"/>
            <a:ext cx="1725613" cy="476250"/>
          </a:xfrm>
          <a:prstGeom prst="round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ru-RU"/>
          </a:p>
        </p:txBody>
      </p:sp>
      <p:pic>
        <p:nvPicPr>
          <p:cNvPr id="44063" name="Picture 8" descr="C:\Users\N_Dudkin\Desktop\NOV_A_tag_PowerPoint.png"/>
          <p:cNvPicPr>
            <a:picLocks noChangeAspect="1" noChangeArrowheads="1"/>
          </p:cNvPicPr>
          <p:nvPr/>
        </p:nvPicPr>
        <p:blipFill>
          <a:blip r:embed="rId10" cstate="print"/>
          <a:srcRect/>
          <a:stretch>
            <a:fillRect/>
          </a:stretch>
        </p:blipFill>
        <p:spPr bwMode="auto">
          <a:xfrm>
            <a:off x="6797675" y="3180161"/>
            <a:ext cx="1174750" cy="379809"/>
          </a:xfrm>
          <a:prstGeom prst="rect">
            <a:avLst/>
          </a:prstGeom>
          <a:noFill/>
          <a:ln w="9525">
            <a:noFill/>
            <a:miter lim="800000"/>
            <a:headEnd/>
            <a:tailEnd/>
          </a:ln>
        </p:spPr>
      </p:pic>
      <p:sp>
        <p:nvSpPr>
          <p:cNvPr id="46" name="Прямоугольник 45"/>
          <p:cNvSpPr/>
          <p:nvPr/>
        </p:nvSpPr>
        <p:spPr>
          <a:xfrm>
            <a:off x="6156330" y="4127897"/>
            <a:ext cx="2519363" cy="809625"/>
          </a:xfrm>
          <a:prstGeom prst="rect">
            <a:avLst/>
          </a:prstGeom>
          <a:gradFill>
            <a:gsLst>
              <a:gs pos="0">
                <a:schemeClr val="tx2">
                  <a:lumMod val="75000"/>
                </a:schemeClr>
              </a:gs>
              <a:gs pos="80000">
                <a:schemeClr val="accent1">
                  <a:shade val="93000"/>
                  <a:satMod val="13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Скругленный прямоугольник 46"/>
          <p:cNvSpPr/>
          <p:nvPr/>
        </p:nvSpPr>
        <p:spPr>
          <a:xfrm>
            <a:off x="6553205" y="4266010"/>
            <a:ext cx="1725613" cy="476250"/>
          </a:xfrm>
          <a:prstGeom prst="round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ru-RU" sz="3200" b="1" dirty="0">
                <a:solidFill>
                  <a:srgbClr val="C00000"/>
                </a:solidFill>
              </a:rPr>
              <a:t>?</a:t>
            </a:r>
          </a:p>
        </p:txBody>
      </p:sp>
      <p:sp>
        <p:nvSpPr>
          <p:cNvPr id="39" name="Title 38"/>
          <p:cNvSpPr>
            <a:spLocks noGrp="1"/>
          </p:cNvSpPr>
          <p:nvPr>
            <p:ph type="title"/>
          </p:nvPr>
        </p:nvSpPr>
        <p:spPr/>
        <p:txBody>
          <a:bodyPr/>
          <a:lstStyle/>
          <a:p>
            <a:r>
              <a:rPr lang="ru-RU" dirty="0" smtClean="0"/>
              <a:t>Биокластер Блэйр, Небраска, США</a:t>
            </a:r>
            <a:endParaRPr lang="en-US" dirty="0"/>
          </a:p>
        </p:txBody>
      </p:sp>
    </p:spTree>
    <p:extLst>
      <p:ext uri="{BB962C8B-B14F-4D97-AF65-F5344CB8AC3E}">
        <p14:creationId xmlns:p14="http://schemas.microsoft.com/office/powerpoint/2010/main" val="2335696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p:txBody>
          <a:bodyPr/>
          <a:lstStyle/>
          <a:p>
            <a:r>
              <a:rPr lang="ru-RU" sz="1600" dirty="0" smtClean="0"/>
              <a:t>Введение</a:t>
            </a:r>
            <a:endParaRPr lang="ru-RU" sz="1200" dirty="0" smtClean="0"/>
          </a:p>
          <a:p>
            <a:r>
              <a:rPr lang="ru-RU" sz="1600" dirty="0" smtClean="0"/>
              <a:t>Жидкое биотопливо – классификация</a:t>
            </a:r>
          </a:p>
          <a:p>
            <a:r>
              <a:rPr lang="ru-RU" sz="1600" dirty="0" smtClean="0"/>
              <a:t>Первое поколение – из пищевого сырья</a:t>
            </a:r>
          </a:p>
          <a:p>
            <a:pPr lvl="1"/>
            <a:r>
              <a:rPr lang="ru-RU" sz="1400" dirty="0" smtClean="0"/>
              <a:t>Состояние дел</a:t>
            </a:r>
          </a:p>
          <a:p>
            <a:pPr lvl="1"/>
            <a:r>
              <a:rPr lang="ru-RU" sz="1400" dirty="0" smtClean="0"/>
              <a:t>Состояние в России</a:t>
            </a:r>
          </a:p>
          <a:p>
            <a:r>
              <a:rPr lang="ru-RU" sz="1600" dirty="0" smtClean="0"/>
              <a:t>Второе и последующие поколения</a:t>
            </a:r>
          </a:p>
          <a:p>
            <a:pPr lvl="1"/>
            <a:r>
              <a:rPr lang="ru-RU" sz="1400" dirty="0" smtClean="0"/>
              <a:t>Биохимическая конверсия  (биотехнологии)</a:t>
            </a:r>
          </a:p>
          <a:p>
            <a:pPr lvl="1"/>
            <a:r>
              <a:rPr lang="ru-RU" sz="1400" dirty="0" smtClean="0"/>
              <a:t>Термохимическая конверсия </a:t>
            </a:r>
          </a:p>
          <a:p>
            <a:pPr lvl="2"/>
            <a:r>
              <a:rPr lang="ru-RU" sz="1200" dirty="0" smtClean="0"/>
              <a:t>Газификация, Пиролиз</a:t>
            </a:r>
            <a:endParaRPr lang="en-US" sz="1200" dirty="0" smtClean="0"/>
          </a:p>
          <a:p>
            <a:pPr lvl="1"/>
            <a:r>
              <a:rPr lang="ru-RU" sz="1400" dirty="0" smtClean="0"/>
              <a:t>Фотосинтез: водоросли и бактерии</a:t>
            </a:r>
          </a:p>
          <a:p>
            <a:pPr lvl="1"/>
            <a:r>
              <a:rPr lang="ru-RU" sz="1200" dirty="0"/>
              <a:t>А</a:t>
            </a:r>
            <a:r>
              <a:rPr lang="ru-RU" sz="1400" dirty="0" smtClean="0"/>
              <a:t>виационное биотопливо</a:t>
            </a:r>
          </a:p>
          <a:p>
            <a:r>
              <a:rPr lang="ru-RU" sz="1600" dirty="0" smtClean="0"/>
              <a:t>Сокращение выбросов, борьба с изменением климата</a:t>
            </a:r>
          </a:p>
          <a:p>
            <a:r>
              <a:rPr lang="ru-RU" sz="1600" dirty="0" smtClean="0"/>
              <a:t>Горизонты</a:t>
            </a:r>
          </a:p>
          <a:p>
            <a:r>
              <a:rPr lang="ru-RU" sz="1600" dirty="0" smtClean="0"/>
              <a:t>Заключение</a:t>
            </a:r>
          </a:p>
        </p:txBody>
      </p:sp>
    </p:spTree>
    <p:extLst>
      <p:ext uri="{BB962C8B-B14F-4D97-AF65-F5344CB8AC3E}">
        <p14:creationId xmlns:p14="http://schemas.microsoft.com/office/powerpoint/2010/main" val="2540876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787004"/>
            <a:ext cx="3189296" cy="213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ru-RU" dirty="0" smtClean="0"/>
              <a:t>Биокластер Блэйр</a:t>
            </a:r>
            <a:r>
              <a:rPr lang="ru-RU" dirty="0"/>
              <a:t>, Небраска, США</a:t>
            </a:r>
            <a:endParaRPr lang="en-US" dirty="0"/>
          </a:p>
        </p:txBody>
      </p:sp>
      <p:sp>
        <p:nvSpPr>
          <p:cNvPr id="3" name="Content Placeholder 2"/>
          <p:cNvSpPr>
            <a:spLocks noGrp="1"/>
          </p:cNvSpPr>
          <p:nvPr>
            <p:ph idx="1"/>
          </p:nvPr>
        </p:nvSpPr>
        <p:spPr>
          <a:xfrm>
            <a:off x="838200" y="990600"/>
            <a:ext cx="5791200" cy="3714750"/>
          </a:xfrm>
        </p:spPr>
        <p:txBody>
          <a:bodyPr/>
          <a:lstStyle/>
          <a:p>
            <a:r>
              <a:rPr lang="ru-RU" sz="1600" b="1" dirty="0"/>
              <a:t>2.5 млн тонн </a:t>
            </a:r>
            <a:r>
              <a:rPr lang="ru-RU" sz="1600" b="1" dirty="0" smtClean="0"/>
              <a:t>зерна в </a:t>
            </a:r>
            <a:r>
              <a:rPr lang="ru-RU" sz="1600" b="1" dirty="0"/>
              <a:t>год</a:t>
            </a:r>
          </a:p>
          <a:p>
            <a:r>
              <a:rPr lang="ru-RU" sz="1600" dirty="0" smtClean="0"/>
              <a:t>263 </a:t>
            </a:r>
            <a:r>
              <a:rPr lang="ru-RU" sz="1600" dirty="0" smtClean="0"/>
              <a:t>гектара</a:t>
            </a:r>
          </a:p>
          <a:p>
            <a:r>
              <a:rPr lang="ru-RU" sz="1600" dirty="0" smtClean="0"/>
              <a:t>1500 человек</a:t>
            </a:r>
          </a:p>
          <a:p>
            <a:r>
              <a:rPr lang="en-US" sz="1600" dirty="0" smtClean="0"/>
              <a:t>257</a:t>
            </a:r>
            <a:r>
              <a:rPr lang="ru-RU" sz="1600" dirty="0" smtClean="0"/>
              <a:t>,</a:t>
            </a:r>
            <a:r>
              <a:rPr lang="en-US" sz="1600" dirty="0" smtClean="0"/>
              <a:t>000 </a:t>
            </a:r>
            <a:r>
              <a:rPr lang="ru-RU" sz="1600" dirty="0" smtClean="0"/>
              <a:t>тонн этанола</a:t>
            </a:r>
          </a:p>
          <a:p>
            <a:r>
              <a:rPr lang="ru-RU" sz="1600" dirty="0" smtClean="0"/>
              <a:t>140,000 тонн полимера полилактид</a:t>
            </a:r>
            <a:r>
              <a:rPr lang="en-US" sz="1600" dirty="0" smtClean="0"/>
              <a:t> (</a:t>
            </a:r>
            <a:r>
              <a:rPr lang="en-US" sz="1600" dirty="0" err="1" smtClean="0"/>
              <a:t>NatureWorks</a:t>
            </a:r>
            <a:r>
              <a:rPr lang="en-US" sz="1600" dirty="0" smtClean="0"/>
              <a:t>)</a:t>
            </a:r>
            <a:endParaRPr lang="ru-RU" sz="1600" dirty="0" smtClean="0"/>
          </a:p>
          <a:p>
            <a:r>
              <a:rPr lang="ru-RU" sz="1600" dirty="0" smtClean="0"/>
              <a:t>50,000 тонн лизина</a:t>
            </a:r>
            <a:r>
              <a:rPr lang="en-US" sz="1600" dirty="0" smtClean="0"/>
              <a:t> (Evonik)</a:t>
            </a:r>
          </a:p>
          <a:p>
            <a:r>
              <a:rPr lang="ru-RU" sz="1600" dirty="0" smtClean="0"/>
              <a:t>Пищевая молочная кислота (</a:t>
            </a:r>
            <a:r>
              <a:rPr lang="en-US" sz="1600" dirty="0" err="1" smtClean="0"/>
              <a:t>Purac</a:t>
            </a:r>
            <a:r>
              <a:rPr lang="en-US" sz="1600" dirty="0" smtClean="0"/>
              <a:t>)</a:t>
            </a:r>
            <a:endParaRPr lang="ru-RU" sz="1600" dirty="0" smtClean="0"/>
          </a:p>
          <a:p>
            <a:r>
              <a:rPr lang="ru-RU" sz="1600" dirty="0" smtClean="0"/>
              <a:t>Ферменты (</a:t>
            </a:r>
            <a:r>
              <a:rPr lang="en-US" sz="1600" dirty="0" smtClean="0"/>
              <a:t>Novozymes)</a:t>
            </a:r>
          </a:p>
          <a:p>
            <a:r>
              <a:rPr lang="ru-RU" sz="1600" dirty="0" smtClean="0"/>
              <a:t>Крахмал и сиропы, эритритол (безкалорийный подсластитель) </a:t>
            </a:r>
          </a:p>
          <a:p>
            <a:r>
              <a:rPr lang="ru-RU" sz="1600" dirty="0" smtClean="0"/>
              <a:t>Полиолы</a:t>
            </a:r>
            <a:r>
              <a:rPr lang="en-US" sz="1600" dirty="0" smtClean="0"/>
              <a:t>, </a:t>
            </a:r>
            <a:r>
              <a:rPr lang="ru-RU" sz="1600" dirty="0" smtClean="0"/>
              <a:t>Кукурузное масло</a:t>
            </a:r>
          </a:p>
          <a:p>
            <a:r>
              <a:rPr lang="ru-RU" sz="1600" dirty="0" smtClean="0"/>
              <a:t>Инвестиций </a:t>
            </a:r>
            <a:r>
              <a:rPr lang="en-US" sz="1600" dirty="0" smtClean="0"/>
              <a:t>$</a:t>
            </a:r>
            <a:r>
              <a:rPr lang="ru-RU" sz="1600" dirty="0" smtClean="0"/>
              <a:t>1.2 млрд</a:t>
            </a:r>
            <a:r>
              <a:rPr lang="en-US" sz="1600" dirty="0" smtClean="0"/>
              <a:t> c 1993 </a:t>
            </a:r>
            <a:r>
              <a:rPr lang="ru-RU" sz="1600" dirty="0" smtClean="0"/>
              <a:t>года</a:t>
            </a:r>
          </a:p>
          <a:p>
            <a:endParaRPr lang="en-US" sz="1400" dirty="0"/>
          </a:p>
        </p:txBody>
      </p:sp>
    </p:spTree>
    <p:extLst>
      <p:ext uri="{BB962C8B-B14F-4D97-AF65-F5344CB8AC3E}">
        <p14:creationId xmlns:p14="http://schemas.microsoft.com/office/powerpoint/2010/main" val="2070619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Биокластеры подбираются к «высшей</a:t>
            </a:r>
            <a:r>
              <a:rPr lang="ru-RU" dirty="0" smtClean="0"/>
              <a:t>» лиге</a:t>
            </a:r>
            <a:endParaRPr lang="en-US" dirty="0"/>
          </a:p>
        </p:txBody>
      </p:sp>
      <p:sp>
        <p:nvSpPr>
          <p:cNvPr id="3" name="Content Placeholder 2"/>
          <p:cNvSpPr>
            <a:spLocks noGrp="1"/>
          </p:cNvSpPr>
          <p:nvPr>
            <p:ph idx="1"/>
          </p:nvPr>
        </p:nvSpPr>
        <p:spPr>
          <a:xfrm>
            <a:off x="381000" y="1143000"/>
            <a:ext cx="3124200" cy="2571750"/>
          </a:xfrm>
        </p:spPr>
        <p:txBody>
          <a:bodyPr/>
          <a:lstStyle/>
          <a:p>
            <a:r>
              <a:rPr lang="ru-RU" sz="1800" dirty="0" smtClean="0"/>
              <a:t>Средняя глубина переработки нефтезавода – </a:t>
            </a:r>
            <a:r>
              <a:rPr lang="en-US" sz="1800" dirty="0" smtClean="0"/>
              <a:t>71</a:t>
            </a:r>
            <a:r>
              <a:rPr lang="ru-RU" sz="1800" dirty="0" smtClean="0"/>
              <a:t>%</a:t>
            </a:r>
          </a:p>
          <a:p>
            <a:endParaRPr lang="ru-RU" sz="1800" dirty="0" smtClean="0"/>
          </a:p>
          <a:p>
            <a:r>
              <a:rPr lang="ru-RU" sz="1800" dirty="0" smtClean="0"/>
              <a:t>Глубина переработки биозавода – 100%</a:t>
            </a:r>
          </a:p>
          <a:p>
            <a:pPr>
              <a:buNone/>
            </a:pPr>
            <a:endParaRPr lang="en-US" sz="1800" dirty="0"/>
          </a:p>
        </p:txBody>
      </p:sp>
      <p:pic>
        <p:nvPicPr>
          <p:cNvPr id="622595" name="Picture 3"/>
          <p:cNvPicPr>
            <a:picLocks noChangeAspect="1" noChangeArrowheads="1"/>
          </p:cNvPicPr>
          <p:nvPr/>
        </p:nvPicPr>
        <p:blipFill>
          <a:blip r:embed="rId2" cstate="print"/>
          <a:srcRect/>
          <a:stretch>
            <a:fillRect/>
          </a:stretch>
        </p:blipFill>
        <p:spPr bwMode="auto">
          <a:xfrm>
            <a:off x="3962400" y="933450"/>
            <a:ext cx="4495800" cy="4000500"/>
          </a:xfrm>
          <a:prstGeom prst="rect">
            <a:avLst/>
          </a:prstGeom>
          <a:noFill/>
          <a:ln w="9525">
            <a:noFill/>
            <a:miter lim="800000"/>
            <a:headEnd/>
            <a:tailEnd/>
          </a:ln>
          <a:effectLst/>
        </p:spPr>
      </p:pic>
      <p:sp>
        <p:nvSpPr>
          <p:cNvPr id="4" name="Rounded Rectangle 3"/>
          <p:cNvSpPr/>
          <p:nvPr/>
        </p:nvSpPr>
        <p:spPr bwMode="auto">
          <a:xfrm>
            <a:off x="3581400" y="4171950"/>
            <a:ext cx="5334000" cy="742950"/>
          </a:xfrm>
          <a:prstGeom prst="roundRec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86C836"/>
              </a:buClr>
              <a:buSzTx/>
              <a:buFont typeface="Wingdings" pitchFamily="2" charset="2"/>
              <a:buChar char="§"/>
              <a:tabLst/>
            </a:pPr>
            <a:endParaRPr kumimoji="0" lang="en-US" sz="1800" b="0" i="0" u="none" strike="noStrike" cap="none" normalizeH="0" baseline="0" smtClean="0">
              <a:ln>
                <a:noFill/>
              </a:ln>
              <a:solidFill>
                <a:srgbClr val="282D63"/>
              </a:solidFill>
              <a:effectLst/>
              <a:latin typeface="Trebuchet MS" pitchFamily="34" charset="0"/>
            </a:endParaRPr>
          </a:p>
        </p:txBody>
      </p:sp>
    </p:spTree>
    <p:extLst>
      <p:ext uri="{BB962C8B-B14F-4D97-AF65-F5344CB8AC3E}">
        <p14:creationId xmlns:p14="http://schemas.microsoft.com/office/powerpoint/2010/main" val="937235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65000"/>
                  </a:schemeClr>
                </a:solidFill>
              </a:rPr>
              <a:t>Введение</a:t>
            </a:r>
          </a:p>
          <a:p>
            <a:r>
              <a:rPr lang="ru-RU" sz="1600" dirty="0" smtClean="0">
                <a:solidFill>
                  <a:schemeClr val="accent3">
                    <a:lumMod val="65000"/>
                  </a:schemeClr>
                </a:solidFill>
              </a:rPr>
              <a:t>Жидкое биотопливо – классификация</a:t>
            </a:r>
          </a:p>
          <a:p>
            <a:r>
              <a:rPr lang="ru-RU" sz="1600" b="1" dirty="0" smtClean="0"/>
              <a:t>Первое поколение – из пищевого сырья</a:t>
            </a:r>
          </a:p>
          <a:p>
            <a:pPr lvl="1"/>
            <a:r>
              <a:rPr lang="ru-RU" sz="1400" b="1" dirty="0" smtClean="0">
                <a:solidFill>
                  <a:schemeClr val="accent3">
                    <a:lumMod val="65000"/>
                  </a:schemeClr>
                </a:solidFill>
              </a:rPr>
              <a:t>Состояние дел</a:t>
            </a:r>
          </a:p>
          <a:p>
            <a:pPr lvl="1"/>
            <a:r>
              <a:rPr lang="ru-RU" sz="1400" b="1" dirty="0" smtClean="0">
                <a:solidFill>
                  <a:schemeClr val="accent3">
                    <a:lumMod val="65000"/>
                  </a:schemeClr>
                </a:solidFill>
              </a:rPr>
              <a:t>Дебаты </a:t>
            </a:r>
            <a:r>
              <a:rPr lang="en-US" sz="1400" b="1" dirty="0" smtClean="0">
                <a:solidFill>
                  <a:schemeClr val="accent3">
                    <a:lumMod val="65000"/>
                  </a:schemeClr>
                </a:solidFill>
              </a:rPr>
              <a:t>Food vs Fuel </a:t>
            </a:r>
            <a:endParaRPr lang="ru-RU" sz="1400" b="1" dirty="0" smtClean="0">
              <a:solidFill>
                <a:schemeClr val="accent3">
                  <a:lumMod val="65000"/>
                </a:schemeClr>
              </a:solidFill>
            </a:endParaRPr>
          </a:p>
          <a:p>
            <a:pPr lvl="1"/>
            <a:r>
              <a:rPr lang="ru-RU" sz="1400" b="1" dirty="0" smtClean="0"/>
              <a:t>Состояние в России</a:t>
            </a:r>
          </a:p>
          <a:p>
            <a:r>
              <a:rPr lang="ru-RU" sz="1600" dirty="0" smtClean="0">
                <a:solidFill>
                  <a:schemeClr val="accent3">
                    <a:lumMod val="65000"/>
                  </a:schemeClr>
                </a:solidFill>
              </a:rPr>
              <a:t>Второе и последующие поколения</a:t>
            </a:r>
          </a:p>
          <a:p>
            <a:pPr lvl="1"/>
            <a:r>
              <a:rPr lang="ru-RU" sz="1400" dirty="0" smtClean="0">
                <a:solidFill>
                  <a:schemeClr val="accent3">
                    <a:lumMod val="65000"/>
                  </a:schemeClr>
                </a:solidFill>
              </a:rPr>
              <a:t>Биохимическая конверсия  (биотехнологии)</a:t>
            </a:r>
          </a:p>
          <a:p>
            <a:pPr lvl="1"/>
            <a:r>
              <a:rPr lang="ru-RU" sz="1400" dirty="0" smtClean="0">
                <a:solidFill>
                  <a:schemeClr val="accent3">
                    <a:lumMod val="65000"/>
                  </a:schemeClr>
                </a:solidFill>
              </a:rPr>
              <a:t>Термохимическая конверсия </a:t>
            </a:r>
          </a:p>
          <a:p>
            <a:pPr lvl="2"/>
            <a:r>
              <a:rPr lang="ru-RU" sz="1200" dirty="0" smtClean="0">
                <a:solidFill>
                  <a:schemeClr val="accent3">
                    <a:lumMod val="65000"/>
                  </a:schemeClr>
                </a:solidFill>
              </a:rPr>
              <a:t>Газификация, Пиролиз</a:t>
            </a:r>
          </a:p>
          <a:p>
            <a:pPr lvl="1"/>
            <a:r>
              <a:rPr lang="ru-RU" sz="1400" dirty="0" smtClean="0">
                <a:solidFill>
                  <a:schemeClr val="accent3">
                    <a:lumMod val="65000"/>
                  </a:schemeClr>
                </a:solidFill>
              </a:rPr>
              <a:t>Биогаз</a:t>
            </a:r>
          </a:p>
          <a:p>
            <a:pPr lvl="1"/>
            <a:r>
              <a:rPr lang="ru-RU" sz="1400" dirty="0" smtClean="0">
                <a:solidFill>
                  <a:schemeClr val="accent3">
                    <a:lumMod val="65000"/>
                  </a:schemeClr>
                </a:solidFill>
              </a:rPr>
              <a:t>Фотосинтез</a:t>
            </a:r>
          </a:p>
          <a:p>
            <a:r>
              <a:rPr lang="ru-RU" sz="1600" dirty="0" smtClean="0">
                <a:solidFill>
                  <a:schemeClr val="accent3">
                    <a:lumMod val="65000"/>
                  </a:schemeClr>
                </a:solidFill>
              </a:rPr>
              <a:t>Авиационное биотопливо</a:t>
            </a:r>
          </a:p>
          <a:p>
            <a:r>
              <a:rPr lang="ru-RU" sz="1600" dirty="0" smtClean="0">
                <a:solidFill>
                  <a:schemeClr val="accent3">
                    <a:lumMod val="65000"/>
                  </a:schemeClr>
                </a:solidFill>
              </a:rPr>
              <a:t>Горизонты</a:t>
            </a:r>
            <a:endParaRPr lang="en-US" sz="1600" dirty="0" smtClean="0">
              <a:solidFill>
                <a:schemeClr val="accent3">
                  <a:lumMod val="65000"/>
                </a:schemeClr>
              </a:solidFill>
            </a:endParaRPr>
          </a:p>
          <a:p>
            <a:r>
              <a:rPr lang="en-US" sz="1600" dirty="0" smtClean="0">
                <a:solidFill>
                  <a:schemeClr val="accent3">
                    <a:lumMod val="65000"/>
                  </a:schemeClr>
                </a:solidFill>
              </a:rPr>
              <a:t>Takeaway</a:t>
            </a:r>
            <a:endParaRPr lang="ru-RU" sz="1600" dirty="0" smtClean="0">
              <a:solidFill>
                <a:schemeClr val="accent3">
                  <a:lumMod val="65000"/>
                </a:schemeClr>
              </a:solidFill>
            </a:endParaRPr>
          </a:p>
          <a:p>
            <a:endParaRPr lang="ru-RU" sz="1600" dirty="0" smtClean="0">
              <a:solidFill>
                <a:schemeClr val="accent3">
                  <a:lumMod val="65000"/>
                </a:schemeClr>
              </a:solidFill>
            </a:endParaRPr>
          </a:p>
        </p:txBody>
      </p:sp>
    </p:spTree>
    <p:extLst>
      <p:ext uri="{BB962C8B-B14F-4D97-AF65-F5344CB8AC3E}">
        <p14:creationId xmlns:p14="http://schemas.microsoft.com/office/powerpoint/2010/main" val="3378277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ru-RU" sz="3600" b="1" dirty="0" smtClean="0"/>
              <a:t>	Россия </a:t>
            </a:r>
            <a:r>
              <a:rPr lang="ru-RU" sz="3600" b="1" u="sng" dirty="0" smtClean="0"/>
              <a:t>неизбежно</a:t>
            </a:r>
            <a:r>
              <a:rPr lang="ru-RU" sz="3600" b="1" dirty="0" smtClean="0"/>
              <a:t> будет участвовать в рынке химии и топлив из возобновляемого сырья. </a:t>
            </a:r>
            <a:endParaRPr lang="en-US" sz="3600" b="1" dirty="0"/>
          </a:p>
        </p:txBody>
      </p:sp>
    </p:spTree>
    <p:extLst>
      <p:ext uri="{BB962C8B-B14F-4D97-AF65-F5344CB8AC3E}">
        <p14:creationId xmlns:p14="http://schemas.microsoft.com/office/powerpoint/2010/main" val="3619552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1026"/>
          <p:cNvSpPr>
            <a:spLocks noGrp="1" noChangeArrowheads="1"/>
          </p:cNvSpPr>
          <p:nvPr>
            <p:ph type="title"/>
          </p:nvPr>
        </p:nvSpPr>
        <p:spPr/>
        <p:txBody>
          <a:bodyPr/>
          <a:lstStyle/>
          <a:p>
            <a:r>
              <a:rPr lang="ru-RU" sz="2000" dirty="0" smtClean="0"/>
              <a:t>Драйверы</a:t>
            </a:r>
            <a:endParaRPr lang="en-US" sz="2000" dirty="0"/>
          </a:p>
        </p:txBody>
      </p:sp>
      <p:sp>
        <p:nvSpPr>
          <p:cNvPr id="976899" name="Rectangle 1027"/>
          <p:cNvSpPr>
            <a:spLocks noGrp="1" noChangeArrowheads="1"/>
          </p:cNvSpPr>
          <p:nvPr>
            <p:ph idx="1"/>
          </p:nvPr>
        </p:nvSpPr>
        <p:spPr>
          <a:xfrm>
            <a:off x="685800" y="1216821"/>
            <a:ext cx="5562600" cy="3469481"/>
          </a:xfrm>
        </p:spPr>
        <p:txBody>
          <a:bodyPr/>
          <a:lstStyle/>
          <a:p>
            <a:pPr marL="457200" indent="-457200">
              <a:spcBef>
                <a:spcPts val="0"/>
              </a:spcBef>
              <a:spcAft>
                <a:spcPts val="600"/>
              </a:spcAft>
              <a:buClr>
                <a:srgbClr val="002060"/>
              </a:buClr>
              <a:buFont typeface="+mj-lt"/>
              <a:buAutoNum type="arabicPeriod"/>
            </a:pPr>
            <a:r>
              <a:rPr lang="ru-RU" sz="2000" b="1" dirty="0" smtClean="0">
                <a:latin typeface="+mj-lt"/>
                <a:ea typeface="+mj-ea"/>
                <a:cs typeface="+mj-cs"/>
              </a:rPr>
              <a:t>Развитие </a:t>
            </a:r>
            <a:r>
              <a:rPr lang="ru-RU" sz="2000" b="1" dirty="0">
                <a:latin typeface="+mj-lt"/>
                <a:ea typeface="+mj-ea"/>
                <a:cs typeface="+mj-cs"/>
              </a:rPr>
              <a:t>внутреннего спроса на продукцию сельского </a:t>
            </a:r>
            <a:r>
              <a:rPr lang="ru-RU" sz="2000" b="1" dirty="0" smtClean="0">
                <a:latin typeface="+mj-lt"/>
                <a:ea typeface="+mj-ea"/>
                <a:cs typeface="+mj-cs"/>
              </a:rPr>
              <a:t>хозяйства</a:t>
            </a:r>
            <a:r>
              <a:rPr lang="ru-RU" b="1" dirty="0" smtClean="0">
                <a:latin typeface="+mj-lt"/>
                <a:ea typeface="+mj-ea"/>
                <a:cs typeface="+mj-cs"/>
              </a:rPr>
              <a:t>:</a:t>
            </a:r>
            <a:endParaRPr lang="ru-RU" b="1" dirty="0">
              <a:latin typeface="+mj-lt"/>
              <a:ea typeface="+mj-ea"/>
              <a:cs typeface="+mj-cs"/>
            </a:endParaRPr>
          </a:p>
          <a:p>
            <a:pPr lvl="1">
              <a:spcBef>
                <a:spcPts val="0"/>
              </a:spcBef>
              <a:spcAft>
                <a:spcPts val="600"/>
              </a:spcAft>
              <a:buClr>
                <a:srgbClr val="002060"/>
              </a:buClr>
            </a:pPr>
            <a:r>
              <a:rPr lang="ru-RU" sz="1800" dirty="0"/>
              <a:t>Диверсификация экономики сельского хозяйства и ее рост</a:t>
            </a:r>
            <a:endParaRPr lang="en-US" sz="1800" dirty="0"/>
          </a:p>
          <a:p>
            <a:pPr lvl="1">
              <a:spcBef>
                <a:spcPts val="0"/>
              </a:spcBef>
              <a:spcAft>
                <a:spcPts val="600"/>
              </a:spcAft>
              <a:buClr>
                <a:srgbClr val="002060"/>
              </a:buClr>
            </a:pPr>
            <a:r>
              <a:rPr lang="ru-RU" sz="1800" dirty="0"/>
              <a:t>Развитие сельских </a:t>
            </a:r>
            <a:r>
              <a:rPr lang="ru-RU" sz="1800" dirty="0" smtClean="0"/>
              <a:t>регионов</a:t>
            </a:r>
            <a:endParaRPr lang="ru-RU" sz="1800" dirty="0"/>
          </a:p>
          <a:p>
            <a:pPr marL="800100" lvl="1" indent="-342900">
              <a:buClr>
                <a:srgbClr val="002060"/>
              </a:buClr>
              <a:buFont typeface="+mj-lt"/>
              <a:buAutoNum type="arabicPeriod"/>
            </a:pPr>
            <a:endParaRPr lang="ru-RU" sz="1600" dirty="0"/>
          </a:p>
          <a:p>
            <a:pPr marL="514350" indent="-457200">
              <a:buClr>
                <a:srgbClr val="002060"/>
              </a:buClr>
              <a:buFont typeface="+mj-lt"/>
              <a:buAutoNum type="arabicPeriod"/>
            </a:pPr>
            <a:r>
              <a:rPr lang="ru-RU" sz="2000" b="1" dirty="0" smtClean="0">
                <a:latin typeface="+mj-lt"/>
                <a:ea typeface="+mj-ea"/>
                <a:cs typeface="+mj-cs"/>
              </a:rPr>
              <a:t>Необходимость </a:t>
            </a:r>
            <a:r>
              <a:rPr lang="ru-RU" sz="2000" b="1" dirty="0">
                <a:latin typeface="+mj-lt"/>
                <a:ea typeface="+mj-ea"/>
                <a:cs typeface="+mj-cs"/>
              </a:rPr>
              <a:t>в октаноповышающих </a:t>
            </a:r>
            <a:r>
              <a:rPr lang="ru-RU" sz="2000" b="1" dirty="0" smtClean="0">
                <a:latin typeface="+mj-lt"/>
                <a:ea typeface="+mj-ea"/>
                <a:cs typeface="+mj-cs"/>
              </a:rPr>
              <a:t>   оксигенатах</a:t>
            </a:r>
          </a:p>
          <a:p>
            <a:pPr marL="57150" indent="0">
              <a:buNone/>
            </a:pPr>
            <a:endParaRPr lang="ru-RU" sz="2000" b="1" dirty="0">
              <a:latin typeface="+mj-lt"/>
              <a:ea typeface="+mj-ea"/>
              <a:cs typeface="+mj-cs"/>
            </a:endParaRPr>
          </a:p>
        </p:txBody>
      </p:sp>
      <p:pic>
        <p:nvPicPr>
          <p:cNvPr id="976900" name="Picture 1028" descr="ecology"/>
          <p:cNvPicPr>
            <a:picLocks noChangeAspect="1" noChangeArrowheads="1"/>
          </p:cNvPicPr>
          <p:nvPr/>
        </p:nvPicPr>
        <p:blipFill>
          <a:blip r:embed="rId3" cstate="print"/>
          <a:srcRect/>
          <a:stretch>
            <a:fillRect/>
          </a:stretch>
        </p:blipFill>
        <p:spPr bwMode="auto">
          <a:xfrm>
            <a:off x="6248400" y="2944416"/>
            <a:ext cx="2590800" cy="1741884"/>
          </a:xfrm>
          <a:prstGeom prst="rect">
            <a:avLst/>
          </a:prstGeom>
          <a:noFill/>
        </p:spPr>
      </p:pic>
      <p:pic>
        <p:nvPicPr>
          <p:cNvPr id="976901" name="Picture 1029" descr="argi"/>
          <p:cNvPicPr>
            <a:picLocks noChangeAspect="1" noChangeArrowheads="1"/>
          </p:cNvPicPr>
          <p:nvPr/>
        </p:nvPicPr>
        <p:blipFill>
          <a:blip r:embed="rId4" cstate="print"/>
          <a:srcRect/>
          <a:stretch>
            <a:fillRect/>
          </a:stretch>
        </p:blipFill>
        <p:spPr bwMode="auto">
          <a:xfrm>
            <a:off x="6477000" y="1216821"/>
            <a:ext cx="2590800" cy="1640681"/>
          </a:xfrm>
          <a:prstGeom prst="rect">
            <a:avLst/>
          </a:prstGeom>
          <a:noFill/>
        </p:spPr>
      </p:pic>
    </p:spTree>
    <p:extLst>
      <p:ext uri="{BB962C8B-B14F-4D97-AF65-F5344CB8AC3E}">
        <p14:creationId xmlns:p14="http://schemas.microsoft.com/office/powerpoint/2010/main" val="92461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Производство зерна в России</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517" y="831851"/>
            <a:ext cx="6404683" cy="417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980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Производство зерна будет расти 5-10% в год</a:t>
            </a:r>
            <a:endParaRPr lang="en-US" dirty="0"/>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47750"/>
            <a:ext cx="4239339" cy="361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381000" y="1119265"/>
            <a:ext cx="4267200" cy="3662285"/>
          </a:xfrm>
        </p:spPr>
        <p:txBody>
          <a:bodyPr/>
          <a:lstStyle/>
          <a:p>
            <a:pPr>
              <a:spcAft>
                <a:spcPts val="600"/>
              </a:spcAft>
            </a:pPr>
            <a:r>
              <a:rPr lang="ru-RU" sz="2000" dirty="0" smtClean="0"/>
              <a:t>Рост производства зерна </a:t>
            </a:r>
            <a:r>
              <a:rPr lang="ru-RU" sz="2000" dirty="0"/>
              <a:t>на 10–15 млн тонн. </a:t>
            </a:r>
            <a:endParaRPr lang="ru-RU" sz="2000" dirty="0" smtClean="0"/>
          </a:p>
          <a:p>
            <a:pPr>
              <a:spcAft>
                <a:spcPts val="600"/>
              </a:spcAft>
            </a:pPr>
            <a:r>
              <a:rPr lang="ru-RU" sz="2000" dirty="0" smtClean="0"/>
              <a:t>Вовлечение </a:t>
            </a:r>
            <a:r>
              <a:rPr lang="ru-RU" sz="2000" dirty="0"/>
              <a:t>порядка 10 млн га брошенных земель в сельхозоборот. </a:t>
            </a:r>
            <a:endParaRPr lang="ru-RU" sz="2000" dirty="0" smtClean="0"/>
          </a:p>
          <a:p>
            <a:pPr>
              <a:spcBef>
                <a:spcPts val="0"/>
              </a:spcBef>
              <a:spcAft>
                <a:spcPts val="600"/>
              </a:spcAft>
            </a:pPr>
            <a:r>
              <a:rPr lang="ru-RU" sz="2000" dirty="0" smtClean="0"/>
              <a:t>Высокий </a:t>
            </a:r>
            <a:r>
              <a:rPr lang="ru-RU" sz="2000" dirty="0"/>
              <a:t>потенциал развития экспорта имеют говядина, свинина, вино, продукты переработки </a:t>
            </a:r>
            <a:r>
              <a:rPr lang="ru-RU" sz="2000" dirty="0" smtClean="0"/>
              <a:t>зерна.</a:t>
            </a:r>
          </a:p>
          <a:p>
            <a:pPr marL="0" indent="0">
              <a:buNone/>
            </a:pPr>
            <a:r>
              <a:rPr lang="ru-RU" sz="1600" i="1" dirty="0" smtClean="0"/>
              <a:t>Министр сельского </a:t>
            </a:r>
            <a:r>
              <a:rPr lang="ru-RU" sz="1600" i="1" dirty="0"/>
              <a:t>хозяйства Александр </a:t>
            </a:r>
            <a:r>
              <a:rPr lang="ru-RU" sz="1600" i="1" dirty="0" smtClean="0"/>
              <a:t>Ткачев, Коммерсант, 21.09.201</a:t>
            </a:r>
            <a:r>
              <a:rPr lang="ru-RU" sz="2000" dirty="0"/>
              <a:t/>
            </a:r>
            <a:br>
              <a:rPr lang="ru-RU" sz="2000" dirty="0"/>
            </a:br>
            <a:endParaRPr lang="en-US" sz="20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495550"/>
            <a:ext cx="4056278" cy="328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0918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Найти рынок для зерна</a:t>
            </a:r>
            <a:endParaRPr lang="en-US" dirty="0"/>
          </a:p>
        </p:txBody>
      </p:sp>
      <p:sp>
        <p:nvSpPr>
          <p:cNvPr id="3" name="Content Placeholder 2"/>
          <p:cNvSpPr>
            <a:spLocks noGrp="1"/>
          </p:cNvSpPr>
          <p:nvPr>
            <p:ph idx="1"/>
          </p:nvPr>
        </p:nvSpPr>
        <p:spPr>
          <a:xfrm>
            <a:off x="685800" y="1028700"/>
            <a:ext cx="7696200" cy="3714750"/>
          </a:xfrm>
        </p:spPr>
        <p:txBody>
          <a:bodyPr/>
          <a:lstStyle/>
          <a:p>
            <a:r>
              <a:rPr lang="ru-RU" sz="1800" dirty="0" smtClean="0"/>
              <a:t>При отсутствии новых рынков зерна менее эффективные регионы (Поволжье, Сибирь) и будут терять свое производство зерна в пользу более эффективных регионов.</a:t>
            </a:r>
          </a:p>
          <a:p>
            <a:endParaRPr lang="ru-RU" sz="1800" dirty="0" smtClean="0"/>
          </a:p>
          <a:p>
            <a:r>
              <a:rPr lang="ru-RU" sz="1800" dirty="0" smtClean="0"/>
              <a:t>Произойдет потеря сотен тысяч рабочих мест, целые регионы потеряют свое сельское хозяйство, так как выгоднее будет привозить зерно с юга России, а не выращивать на месте</a:t>
            </a:r>
          </a:p>
          <a:p>
            <a:endParaRPr lang="ru-RU" sz="1800" dirty="0" smtClean="0"/>
          </a:p>
          <a:p>
            <a:endParaRPr lang="en-US" sz="1800" dirty="0"/>
          </a:p>
        </p:txBody>
      </p:sp>
    </p:spTree>
    <p:extLst>
      <p:ext uri="{BB962C8B-B14F-4D97-AF65-F5344CB8AC3E}">
        <p14:creationId xmlns:p14="http://schemas.microsoft.com/office/powerpoint/2010/main" val="32863930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1600" dirty="0" smtClean="0"/>
              <a:t>Проблема – уменьшение посевных площадей отдаленных от портов регионов</a:t>
            </a:r>
            <a:endParaRPr lang="en-US" sz="1600" dirty="0"/>
          </a:p>
        </p:txBody>
      </p:sp>
      <p:sp>
        <p:nvSpPr>
          <p:cNvPr id="4" name="Slide Number Placeholder 3"/>
          <p:cNvSpPr>
            <a:spLocks noGrp="1"/>
          </p:cNvSpPr>
          <p:nvPr>
            <p:ph type="sldNum" sz="quarter" idx="4294967295"/>
          </p:nvPr>
        </p:nvSpPr>
        <p:spPr>
          <a:xfrm>
            <a:off x="8429630" y="4875612"/>
            <a:ext cx="614363" cy="214313"/>
          </a:xfrm>
          <a:prstGeom prst="rect">
            <a:avLst/>
          </a:prstGeom>
        </p:spPr>
        <p:txBody>
          <a:bodyPr/>
          <a:lstStyle/>
          <a:p>
            <a:pPr>
              <a:defRPr/>
            </a:pPr>
            <a:fld id="{1895C5E1-E79C-42E5-A1F5-D67FDEBBF48A}" type="slidenum">
              <a:rPr lang="ru-RU" smtClean="0"/>
              <a:pPr>
                <a:defRPr/>
              </a:pPr>
              <a:t>28</a:t>
            </a:fld>
            <a:endParaRPr lang="ru-RU"/>
          </a:p>
        </p:txBody>
      </p:sp>
      <p:pic>
        <p:nvPicPr>
          <p:cNvPr id="104450" name="Picture 2"/>
          <p:cNvPicPr>
            <a:picLocks noChangeAspect="1" noChangeArrowheads="1"/>
          </p:cNvPicPr>
          <p:nvPr/>
        </p:nvPicPr>
        <p:blipFill>
          <a:blip r:embed="rId2" cstate="print"/>
          <a:srcRect/>
          <a:stretch>
            <a:fillRect/>
          </a:stretch>
        </p:blipFill>
        <p:spPr bwMode="auto">
          <a:xfrm>
            <a:off x="467544" y="951571"/>
            <a:ext cx="7609656" cy="4048821"/>
          </a:xfrm>
          <a:prstGeom prst="rect">
            <a:avLst/>
          </a:prstGeom>
          <a:noFill/>
          <a:ln w="9525">
            <a:noFill/>
            <a:miter lim="800000"/>
            <a:headEnd/>
            <a:tailEnd/>
          </a:ln>
        </p:spPr>
      </p:pic>
    </p:spTree>
    <p:extLst>
      <p:ext uri="{BB962C8B-B14F-4D97-AF65-F5344CB8AC3E}">
        <p14:creationId xmlns:p14="http://schemas.microsoft.com/office/powerpoint/2010/main" val="19450034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1600" dirty="0" smtClean="0"/>
              <a:t>Проблема – уменьшение посевных площадей отдаленных от портов регионов</a:t>
            </a:r>
            <a:endParaRPr lang="en-US" sz="1600"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381000" y="988664"/>
            <a:ext cx="8458200" cy="4121658"/>
          </a:xfrm>
          <a:prstGeom prst="rect">
            <a:avLst/>
          </a:prstGeom>
          <a:noFill/>
          <a:ln w="9525">
            <a:noFill/>
            <a:miter lim="800000"/>
            <a:headEnd/>
            <a:tailEnd/>
          </a:ln>
        </p:spPr>
      </p:pic>
    </p:spTree>
    <p:extLst>
      <p:ext uri="{BB962C8B-B14F-4D97-AF65-F5344CB8AC3E}">
        <p14:creationId xmlns:p14="http://schemas.microsoft.com/office/powerpoint/2010/main" val="835210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Аблаев Алексей Равильевич</a:t>
            </a:r>
            <a:endParaRPr lang="en-US" dirty="0"/>
          </a:p>
        </p:txBody>
      </p:sp>
      <p:sp>
        <p:nvSpPr>
          <p:cNvPr id="3" name="Content Placeholder 2"/>
          <p:cNvSpPr>
            <a:spLocks noGrp="1"/>
          </p:cNvSpPr>
          <p:nvPr>
            <p:ph idx="1"/>
          </p:nvPr>
        </p:nvSpPr>
        <p:spPr/>
        <p:txBody>
          <a:bodyPr/>
          <a:lstStyle/>
          <a:p>
            <a:r>
              <a:rPr lang="ru-RU" sz="1500" dirty="0" smtClean="0"/>
              <a:t>Президент </a:t>
            </a:r>
            <a:r>
              <a:rPr lang="ru-RU" sz="1500" dirty="0"/>
              <a:t>Российской Биотопливной Ассоциации. </a:t>
            </a:r>
            <a:endParaRPr lang="ru-RU" sz="1500" dirty="0" smtClean="0"/>
          </a:p>
          <a:p>
            <a:r>
              <a:rPr lang="ru-RU" sz="1500" dirty="0" smtClean="0"/>
              <a:t>В </a:t>
            </a:r>
            <a:r>
              <a:rPr lang="ru-RU" sz="1500" dirty="0"/>
              <a:t>1991 окончил физический факультет Новосибирского Государственного Университета. </a:t>
            </a:r>
            <a:endParaRPr lang="ru-RU" sz="1500" dirty="0" smtClean="0"/>
          </a:p>
          <a:p>
            <a:r>
              <a:rPr lang="ru-RU" sz="1500" dirty="0" smtClean="0"/>
              <a:t>В </a:t>
            </a:r>
            <a:r>
              <a:rPr lang="ru-RU" sz="1500" dirty="0"/>
              <a:t>2004 году получил степень </a:t>
            </a:r>
            <a:r>
              <a:rPr lang="en-US" sz="1500" dirty="0"/>
              <a:t>MBA</a:t>
            </a:r>
            <a:r>
              <a:rPr lang="ru-RU" sz="1500" dirty="0"/>
              <a:t> в бизнес-школе Мичиганского Университета, Анн Арбор, США со специализацией в стратегическом планировании и международном бизнесе. </a:t>
            </a:r>
            <a:endParaRPr lang="ru-RU" sz="1500" dirty="0" smtClean="0"/>
          </a:p>
          <a:p>
            <a:r>
              <a:rPr lang="ru-RU" sz="1500" dirty="0" smtClean="0"/>
              <a:t>В </a:t>
            </a:r>
            <a:r>
              <a:rPr lang="ru-RU" sz="1500" dirty="0"/>
              <a:t>2014 году защитил диссертацию на соискание ученой степени кандидата технических наук по специальности биотехнология. </a:t>
            </a:r>
            <a:endParaRPr lang="en-US" sz="1500" dirty="0"/>
          </a:p>
          <a:p>
            <a:r>
              <a:rPr lang="ru-RU" sz="1500" dirty="0"/>
              <a:t>С 2004 по 2009 год - директор по развитию рынков в компании Гененкор Интернэшнл. С 2006 года - президент Российской Биотопливной Ассоциации. А.Р. Аблаев многократно приглашался для чтения лекций многими Университетами и научными центрами России и США, являясь экспертом в промышленной биотехнологии и биоэкономике. Автор более 40 статей и публикаций в ведущих журналах. Член редколлегии журнала «Биотехнология». </a:t>
            </a:r>
            <a:endParaRPr lang="en-US" sz="1500" dirty="0"/>
          </a:p>
          <a:p>
            <a:r>
              <a:rPr lang="ru-RU" sz="1500" dirty="0"/>
              <a:t>Тел: (495) 585-5139, эл почта  </a:t>
            </a:r>
            <a:r>
              <a:rPr lang="en-US" sz="1500" dirty="0"/>
              <a:t>alex</a:t>
            </a:r>
            <a:r>
              <a:rPr lang="ru-RU" sz="1500" dirty="0"/>
              <a:t>.</a:t>
            </a:r>
            <a:r>
              <a:rPr lang="en-US" sz="1500" dirty="0"/>
              <a:t>ablaev</a:t>
            </a:r>
            <a:r>
              <a:rPr lang="ru-RU" sz="1500" dirty="0"/>
              <a:t>@</a:t>
            </a:r>
            <a:r>
              <a:rPr lang="en-US" sz="1500" dirty="0"/>
              <a:t>biotoplivo</a:t>
            </a:r>
            <a:r>
              <a:rPr lang="ru-RU" sz="1500" dirty="0"/>
              <a:t>.</a:t>
            </a:r>
            <a:r>
              <a:rPr lang="en-US" sz="1500" dirty="0"/>
              <a:t>ru</a:t>
            </a:r>
          </a:p>
          <a:p>
            <a:endParaRPr lang="en-US" sz="1500" dirty="0"/>
          </a:p>
        </p:txBody>
      </p:sp>
    </p:spTree>
    <p:extLst>
      <p:ext uri="{BB962C8B-B14F-4D97-AF65-F5344CB8AC3E}">
        <p14:creationId xmlns:p14="http://schemas.microsoft.com/office/powerpoint/2010/main" val="2310458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1600" dirty="0" smtClean="0"/>
              <a:t>Проблема – уменьшение посевных площадей отдаленных от портов регионов</a:t>
            </a:r>
            <a:endParaRPr lang="en-US" sz="1600"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28600" y="954315"/>
            <a:ext cx="8686800" cy="4132037"/>
          </a:xfrm>
          <a:prstGeom prst="rect">
            <a:avLst/>
          </a:prstGeom>
          <a:noFill/>
          <a:ln w="9525">
            <a:noFill/>
            <a:miter lim="800000"/>
            <a:headEnd/>
            <a:tailEnd/>
          </a:ln>
        </p:spPr>
      </p:pic>
    </p:spTree>
    <p:extLst>
      <p:ext uri="{BB962C8B-B14F-4D97-AF65-F5344CB8AC3E}">
        <p14:creationId xmlns:p14="http://schemas.microsoft.com/office/powerpoint/2010/main" val="462282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6"/>
          <p:cNvSpPr>
            <a:spLocks noChangeArrowheads="1"/>
          </p:cNvSpPr>
          <p:nvPr/>
        </p:nvSpPr>
        <p:spPr bwMode="auto">
          <a:xfrm>
            <a:off x="231775" y="3910013"/>
            <a:ext cx="8451850" cy="742950"/>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n-US" sz="1600">
                <a:latin typeface="Calibri" pitchFamily="34" charset="0"/>
              </a:rPr>
              <a:t>	</a:t>
            </a:r>
            <a:endParaRPr lang="ru-RU" sz="1600" b="1">
              <a:latin typeface="Calibri" pitchFamily="34" charset="0"/>
            </a:endParaRPr>
          </a:p>
        </p:txBody>
      </p:sp>
      <p:sp>
        <p:nvSpPr>
          <p:cNvPr id="19" name="Прямоугольник 18"/>
          <p:cNvSpPr/>
          <p:nvPr/>
        </p:nvSpPr>
        <p:spPr>
          <a:xfrm>
            <a:off x="304800" y="1198185"/>
            <a:ext cx="5410200" cy="3354765"/>
          </a:xfrm>
          <a:prstGeom prst="rect">
            <a:avLst/>
          </a:prstGeom>
        </p:spPr>
        <p:txBody>
          <a:bodyPr wrap="square">
            <a:spAutoFit/>
          </a:bodyPr>
          <a:lstStyle/>
          <a:p>
            <a:pPr marL="180975" indent="-180975" algn="l" eaLnBrk="0" fontAlgn="auto" hangingPunct="0">
              <a:spcBef>
                <a:spcPts val="0"/>
              </a:spcBef>
              <a:spcAft>
                <a:spcPts val="600"/>
              </a:spcAft>
              <a:buFont typeface="Wingdings" pitchFamily="2" charset="2"/>
              <a:buChar char="§"/>
              <a:defRPr/>
            </a:pPr>
            <a:r>
              <a:rPr lang="ru-RU" sz="1400" dirty="0">
                <a:latin typeface="Myriad Pro" pitchFamily="34" charset="0"/>
              </a:rPr>
              <a:t>Существующая элеваторная инфраструктура изначально ориентирована на импорт.</a:t>
            </a:r>
          </a:p>
          <a:p>
            <a:pPr marL="180975" indent="-180975" algn="l" eaLnBrk="0" fontAlgn="auto" hangingPunct="0">
              <a:spcBef>
                <a:spcPts val="0"/>
              </a:spcBef>
              <a:spcAft>
                <a:spcPts val="600"/>
              </a:spcAft>
              <a:buFont typeface="Wingdings" pitchFamily="2" charset="2"/>
              <a:buChar char="§"/>
              <a:defRPr/>
            </a:pPr>
            <a:r>
              <a:rPr lang="ru-RU" sz="1400" dirty="0">
                <a:latin typeface="Myriad Pro" pitchFamily="34" charset="0"/>
              </a:rPr>
              <a:t>98% элеваторов не обладает оборудованием для отгрузок крупных партий зерна.</a:t>
            </a:r>
          </a:p>
          <a:p>
            <a:pPr marL="180975" indent="-180975" algn="l" eaLnBrk="0" fontAlgn="auto" hangingPunct="0">
              <a:spcBef>
                <a:spcPts val="0"/>
              </a:spcBef>
              <a:spcAft>
                <a:spcPts val="600"/>
              </a:spcAft>
              <a:buFont typeface="Wingdings" pitchFamily="2" charset="2"/>
              <a:buChar char="§"/>
              <a:defRPr/>
            </a:pPr>
            <a:r>
              <a:rPr lang="ru-RU" sz="1400" dirty="0">
                <a:latin typeface="Myriad Pro" pitchFamily="34" charset="0"/>
              </a:rPr>
              <a:t>30% элеваторов не имеет собственных подъездных железнодорожных путей.</a:t>
            </a:r>
          </a:p>
          <a:p>
            <a:pPr marL="180975" indent="-180975" algn="l" eaLnBrk="0" fontAlgn="auto" hangingPunct="0">
              <a:spcBef>
                <a:spcPts val="0"/>
              </a:spcBef>
              <a:spcAft>
                <a:spcPts val="600"/>
              </a:spcAft>
              <a:buFont typeface="Wingdings" pitchFamily="2" charset="2"/>
              <a:buChar char="§"/>
              <a:defRPr/>
            </a:pPr>
            <a:r>
              <a:rPr lang="en-US" sz="1400" dirty="0">
                <a:latin typeface="Myriad Pro" pitchFamily="34" charset="0"/>
              </a:rPr>
              <a:t>6</a:t>
            </a:r>
            <a:r>
              <a:rPr lang="ru-RU" sz="1400" dirty="0">
                <a:latin typeface="Myriad Pro" pitchFamily="34" charset="0"/>
              </a:rPr>
              <a:t>9</a:t>
            </a:r>
            <a:r>
              <a:rPr lang="en-US" sz="1400" dirty="0">
                <a:latin typeface="Myriad Pro" pitchFamily="34" charset="0"/>
              </a:rPr>
              <a:t>% </a:t>
            </a:r>
            <a:r>
              <a:rPr lang="ru-RU" sz="1400" dirty="0">
                <a:latin typeface="Myriad Pro" pitchFamily="34" charset="0"/>
              </a:rPr>
              <a:t>экспортных железнодорожных перевозок осуществляется через один транспортный узел (порт Новороссийск).</a:t>
            </a:r>
          </a:p>
          <a:p>
            <a:pPr marL="180975" indent="-180975" algn="l" eaLnBrk="0" fontAlgn="auto" hangingPunct="0">
              <a:spcBef>
                <a:spcPts val="0"/>
              </a:spcBef>
              <a:spcAft>
                <a:spcPts val="600"/>
              </a:spcAft>
              <a:buFont typeface="Wingdings" pitchFamily="2" charset="2"/>
              <a:buChar char="§"/>
              <a:defRPr/>
            </a:pPr>
            <a:r>
              <a:rPr lang="ru-RU" sz="1400" dirty="0" smtClean="0">
                <a:latin typeface="Myriad Pro" pitchFamily="34" charset="0"/>
              </a:rPr>
              <a:t>Низкая </a:t>
            </a:r>
            <a:r>
              <a:rPr lang="ru-RU" sz="1400" dirty="0">
                <a:latin typeface="Myriad Pro" pitchFamily="34" charset="0"/>
              </a:rPr>
              <a:t>вагонная составляющая в железнодорожном тарифе, не генерирующая </a:t>
            </a:r>
            <a:r>
              <a:rPr lang="ru-RU" sz="1400" dirty="0" smtClean="0">
                <a:latin typeface="Myriad Pro" pitchFamily="34" charset="0"/>
              </a:rPr>
              <a:t>доход для инвестировать </a:t>
            </a:r>
            <a:r>
              <a:rPr lang="ru-RU" sz="1400" dirty="0">
                <a:latin typeface="Myriad Pro" pitchFamily="34" charset="0"/>
              </a:rPr>
              <a:t>в строительство собственного подвижного состава. </a:t>
            </a:r>
          </a:p>
          <a:p>
            <a:pPr marL="180975" indent="-180975" algn="l" eaLnBrk="0" fontAlgn="auto" hangingPunct="0">
              <a:spcBef>
                <a:spcPts val="0"/>
              </a:spcBef>
              <a:spcAft>
                <a:spcPts val="600"/>
              </a:spcAft>
              <a:buFont typeface="Wingdings" pitchFamily="2" charset="2"/>
              <a:buChar char="§"/>
              <a:defRPr/>
            </a:pPr>
            <a:r>
              <a:rPr lang="ru-RU" sz="1400" dirty="0" smtClean="0">
                <a:latin typeface="Myriad Pro" pitchFamily="34" charset="0"/>
                <a:cs typeface="Arial" pitchFamily="34" charset="0"/>
              </a:rPr>
              <a:t>Высокая </a:t>
            </a:r>
            <a:r>
              <a:rPr lang="ru-RU" sz="1400" dirty="0">
                <a:latin typeface="Myriad Pro" pitchFamily="34" charset="0"/>
                <a:cs typeface="Arial" pitchFamily="34" charset="0"/>
              </a:rPr>
              <a:t>распыленность станций отправки зерновых грузов</a:t>
            </a:r>
            <a:r>
              <a:rPr lang="ru-RU" sz="1400" dirty="0" smtClean="0">
                <a:latin typeface="Myriad Pro" pitchFamily="34" charset="0"/>
                <a:cs typeface="Arial" pitchFamily="34" charset="0"/>
              </a:rPr>
              <a:t>.</a:t>
            </a:r>
          </a:p>
          <a:p>
            <a:pPr marL="180975" indent="-180975" algn="l" eaLnBrk="0" fontAlgn="auto" hangingPunct="0">
              <a:spcBef>
                <a:spcPts val="0"/>
              </a:spcBef>
              <a:spcAft>
                <a:spcPts val="600"/>
              </a:spcAft>
              <a:buFont typeface="Wingdings" pitchFamily="2" charset="2"/>
              <a:buChar char="§"/>
              <a:defRPr/>
            </a:pPr>
            <a:r>
              <a:rPr lang="ru-RU" sz="1400" dirty="0" smtClean="0">
                <a:latin typeface="Myriad Pro" pitchFamily="34" charset="0"/>
                <a:cs typeface="Arial" pitchFamily="34" charset="0"/>
              </a:rPr>
              <a:t>Отсутвие мощностей по перевалке зерна на границе с Китаем.</a:t>
            </a:r>
            <a:endParaRPr lang="en-US" sz="1400" dirty="0" smtClean="0">
              <a:latin typeface="Myriad Pro" pitchFamily="34" charset="0"/>
              <a:cs typeface="Arial" pitchFamily="34" charset="0"/>
            </a:endParaRPr>
          </a:p>
        </p:txBody>
      </p:sp>
      <p:sp>
        <p:nvSpPr>
          <p:cNvPr id="6" name="Title 5"/>
          <p:cNvSpPr>
            <a:spLocks noGrp="1"/>
          </p:cNvSpPr>
          <p:nvPr>
            <p:ph type="title"/>
          </p:nvPr>
        </p:nvSpPr>
        <p:spPr>
          <a:xfrm>
            <a:off x="1219200" y="-19050"/>
            <a:ext cx="7772400" cy="457200"/>
          </a:xfrm>
        </p:spPr>
        <p:txBody>
          <a:bodyPr/>
          <a:lstStyle/>
          <a:p>
            <a:r>
              <a:rPr lang="ru-RU" dirty="0" smtClean="0">
                <a:solidFill>
                  <a:schemeClr val="accent6">
                    <a:lumMod val="75000"/>
                  </a:schemeClr>
                </a:solidFill>
                <a:cs typeface="Arial" pitchFamily="34" charset="0"/>
              </a:rPr>
              <a:t>Сильный рост экспорта – нереален из-за  состояния инфраструктуры зернового рынка</a:t>
            </a:r>
            <a:br>
              <a:rPr lang="ru-RU" dirty="0" smtClean="0">
                <a:solidFill>
                  <a:schemeClr val="accent6">
                    <a:lumMod val="75000"/>
                  </a:schemeClr>
                </a:solidFill>
                <a:cs typeface="Arial" pitchFamily="34" charset="0"/>
              </a:rPr>
            </a:br>
            <a:endParaRPr lang="en-US" dirty="0"/>
          </a:p>
        </p:txBody>
      </p:sp>
      <p:pic>
        <p:nvPicPr>
          <p:cNvPr id="9" name="Picture 8" descr="silo1.jpg"/>
          <p:cNvPicPr>
            <a:picLocks noChangeAspect="1"/>
          </p:cNvPicPr>
          <p:nvPr/>
        </p:nvPicPr>
        <p:blipFill>
          <a:blip r:embed="rId3" cstate="print"/>
          <a:stretch>
            <a:fillRect/>
          </a:stretch>
        </p:blipFill>
        <p:spPr>
          <a:xfrm>
            <a:off x="5867400" y="1276350"/>
            <a:ext cx="2959278" cy="3352800"/>
          </a:xfrm>
          <a:prstGeom prst="rect">
            <a:avLst/>
          </a:prstGeom>
        </p:spPr>
      </p:pic>
      <p:sp>
        <p:nvSpPr>
          <p:cNvPr id="10" name="Rectangle 9"/>
          <p:cNvSpPr/>
          <p:nvPr/>
        </p:nvSpPr>
        <p:spPr>
          <a:xfrm>
            <a:off x="5791200" y="938540"/>
            <a:ext cx="3416478" cy="261610"/>
          </a:xfrm>
          <a:prstGeom prst="rect">
            <a:avLst/>
          </a:prstGeom>
        </p:spPr>
        <p:txBody>
          <a:bodyPr wrap="square">
            <a:spAutoFit/>
          </a:bodyPr>
          <a:lstStyle/>
          <a:p>
            <a:pPr marL="180975" indent="-180975" algn="l" eaLnBrk="0" fontAlgn="auto" hangingPunct="0">
              <a:spcBef>
                <a:spcPct val="20000"/>
              </a:spcBef>
              <a:spcAft>
                <a:spcPts val="0"/>
              </a:spcAft>
              <a:defRPr/>
            </a:pPr>
            <a:r>
              <a:rPr lang="ru-RU" sz="1100" i="1" dirty="0" smtClean="0">
                <a:latin typeface="Myriad Pro" pitchFamily="34" charset="0"/>
                <a:cs typeface="Arial" pitchFamily="34" charset="0"/>
              </a:rPr>
              <a:t>Источник: Презентация </a:t>
            </a:r>
            <a:r>
              <a:rPr lang="ru-RU" sz="1100" i="1" dirty="0">
                <a:latin typeface="Myriad Pro" pitchFamily="34" charset="0"/>
                <a:cs typeface="Arial" pitchFamily="34" charset="0"/>
              </a:rPr>
              <a:t>«Русагротранс</a:t>
            </a:r>
            <a:r>
              <a:rPr lang="ru-RU" sz="1100" i="1" dirty="0" smtClean="0">
                <a:latin typeface="Myriad Pro" pitchFamily="34" charset="0"/>
                <a:cs typeface="Arial" pitchFamily="34" charset="0"/>
              </a:rPr>
              <a:t>», Сочи </a:t>
            </a:r>
            <a:r>
              <a:rPr lang="ru-RU" sz="1100" i="1" dirty="0">
                <a:latin typeface="Myriad Pro" pitchFamily="34" charset="0"/>
                <a:cs typeface="Arial" pitchFamily="34" charset="0"/>
              </a:rPr>
              <a:t>2010</a:t>
            </a:r>
            <a:endParaRPr lang="ru-RU" sz="1200" i="1" dirty="0">
              <a:latin typeface="Myriad Pro" pitchFamily="34" charset="0"/>
            </a:endParaRPr>
          </a:p>
        </p:txBody>
      </p:sp>
    </p:spTree>
    <p:extLst>
      <p:ext uri="{BB962C8B-B14F-4D97-AF65-F5344CB8AC3E}">
        <p14:creationId xmlns:p14="http://schemas.microsoft.com/office/powerpoint/2010/main" val="267138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Доставка из Сибири и Поволжья – долго и дорого</a:t>
            </a:r>
            <a:endParaRPr lang="en-US" dirty="0"/>
          </a:p>
        </p:txBody>
      </p:sp>
      <p:pic>
        <p:nvPicPr>
          <p:cNvPr id="4" name="Content Placeholder 3" descr="expert_808_044.jpg"/>
          <p:cNvPicPr>
            <a:picLocks noGrp="1" noChangeAspect="1"/>
          </p:cNvPicPr>
          <p:nvPr>
            <p:ph idx="1"/>
          </p:nvPr>
        </p:nvPicPr>
        <p:blipFill>
          <a:blip r:embed="rId2" cstate="print"/>
          <a:stretch>
            <a:fillRect/>
          </a:stretch>
        </p:blipFill>
        <p:spPr>
          <a:xfrm>
            <a:off x="381000" y="857250"/>
            <a:ext cx="8458200" cy="3922430"/>
          </a:xfrm>
        </p:spPr>
      </p:pic>
    </p:spTree>
    <p:extLst>
      <p:ext uri="{BB962C8B-B14F-4D97-AF65-F5344CB8AC3E}">
        <p14:creationId xmlns:p14="http://schemas.microsoft.com/office/powerpoint/2010/main" val="390144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ru-RU" sz="3200" dirty="0" smtClean="0"/>
          </a:p>
          <a:p>
            <a:pPr marL="0" indent="0">
              <a:buNone/>
            </a:pPr>
            <a:r>
              <a:rPr lang="ru-RU" sz="3200" b="1" dirty="0" smtClean="0"/>
              <a:t>Биотопливо нам </a:t>
            </a:r>
            <a:r>
              <a:rPr lang="ru-RU" sz="3200" b="1" dirty="0" smtClean="0"/>
              <a:t>необходима </a:t>
            </a:r>
            <a:r>
              <a:rPr lang="ru-RU" sz="3200" b="1" dirty="0"/>
              <a:t>не потому что у нас мало нефти, а потому, что у нас много </a:t>
            </a:r>
            <a:r>
              <a:rPr lang="ru-RU" sz="3200" b="1" dirty="0" smtClean="0"/>
              <a:t>сельского хозяйства.</a:t>
            </a:r>
          </a:p>
          <a:p>
            <a:endParaRPr lang="en-US" sz="3200" dirty="0"/>
          </a:p>
        </p:txBody>
      </p:sp>
    </p:spTree>
    <p:extLst>
      <p:ext uri="{BB962C8B-B14F-4D97-AF65-F5344CB8AC3E}">
        <p14:creationId xmlns:p14="http://schemas.microsoft.com/office/powerpoint/2010/main" val="3048050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Выгоды</a:t>
            </a:r>
            <a:endParaRPr lang="en-US" dirty="0"/>
          </a:p>
        </p:txBody>
      </p:sp>
      <p:sp>
        <p:nvSpPr>
          <p:cNvPr id="3" name="Content Placeholder 2"/>
          <p:cNvSpPr>
            <a:spLocks noGrp="1"/>
          </p:cNvSpPr>
          <p:nvPr>
            <p:ph idx="1"/>
          </p:nvPr>
        </p:nvSpPr>
        <p:spPr>
          <a:xfrm>
            <a:off x="914400" y="1047750"/>
            <a:ext cx="7772400" cy="3695700"/>
          </a:xfrm>
        </p:spPr>
        <p:txBody>
          <a:bodyPr/>
          <a:lstStyle/>
          <a:p>
            <a:pPr>
              <a:spcBef>
                <a:spcPts val="0"/>
              </a:spcBef>
              <a:spcAft>
                <a:spcPts val="1200"/>
              </a:spcAft>
            </a:pPr>
            <a:r>
              <a:rPr lang="ru-RU" sz="2000" dirty="0" smtClean="0"/>
              <a:t>Рост внутреннего рынка зерна</a:t>
            </a:r>
          </a:p>
          <a:p>
            <a:pPr>
              <a:spcBef>
                <a:spcPts val="0"/>
              </a:spcBef>
              <a:spcAft>
                <a:spcPts val="1200"/>
              </a:spcAft>
            </a:pPr>
            <a:r>
              <a:rPr lang="ru-RU" sz="2000" dirty="0" smtClean="0"/>
              <a:t>Рост </a:t>
            </a:r>
            <a:r>
              <a:rPr lang="ru-RU" sz="2000" dirty="0"/>
              <a:t>доходов сельских территорий</a:t>
            </a:r>
          </a:p>
          <a:p>
            <a:pPr>
              <a:spcBef>
                <a:spcPts val="0"/>
              </a:spcBef>
              <a:spcAft>
                <a:spcPts val="1200"/>
              </a:spcAft>
            </a:pPr>
            <a:r>
              <a:rPr lang="ru-RU" sz="2000" dirty="0"/>
              <a:t>Стабилизация </a:t>
            </a:r>
            <a:r>
              <a:rPr lang="ru-RU" sz="2000" dirty="0" smtClean="0"/>
              <a:t>колебаний внутреннего </a:t>
            </a:r>
            <a:r>
              <a:rPr lang="ru-RU" sz="2000" dirty="0"/>
              <a:t>рынка зерна и создание стратегических запасов</a:t>
            </a:r>
          </a:p>
          <a:p>
            <a:pPr>
              <a:spcBef>
                <a:spcPts val="0"/>
              </a:spcBef>
              <a:spcAft>
                <a:spcPts val="1200"/>
              </a:spcAft>
            </a:pPr>
            <a:r>
              <a:rPr lang="ru-RU" sz="2000" dirty="0"/>
              <a:t>Возможность регулировать поддержку сельского хозяйства в рамках «зеленой» корзины ВТО</a:t>
            </a:r>
          </a:p>
          <a:p>
            <a:pPr>
              <a:spcBef>
                <a:spcPts val="0"/>
              </a:spcBef>
              <a:spcAft>
                <a:spcPts val="1200"/>
              </a:spcAft>
            </a:pPr>
            <a:endParaRPr lang="ru-RU" sz="2000" dirty="0"/>
          </a:p>
          <a:p>
            <a:pPr>
              <a:spcBef>
                <a:spcPts val="0"/>
              </a:spcBef>
              <a:spcAft>
                <a:spcPts val="1200"/>
              </a:spcAft>
            </a:pPr>
            <a:endParaRPr lang="ru-RU" sz="2000" dirty="0"/>
          </a:p>
          <a:p>
            <a:pPr>
              <a:spcBef>
                <a:spcPts val="0"/>
              </a:spcBef>
              <a:spcAft>
                <a:spcPts val="1200"/>
              </a:spcAft>
            </a:pPr>
            <a:endParaRPr lang="en-US" sz="2000" dirty="0"/>
          </a:p>
        </p:txBody>
      </p:sp>
    </p:spTree>
    <p:extLst>
      <p:ext uri="{BB962C8B-B14F-4D97-AF65-F5344CB8AC3E}">
        <p14:creationId xmlns:p14="http://schemas.microsoft.com/office/powerpoint/2010/main" val="1093341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ru-RU" sz="3600" b="1" dirty="0" smtClean="0"/>
              <a:t>Выход для России – создание внутреннего спроса на продукцию сельского хозяйства за пределами пищевого рынка</a:t>
            </a:r>
            <a:endParaRPr lang="en-US" sz="3600" b="1" dirty="0"/>
          </a:p>
        </p:txBody>
      </p:sp>
    </p:spTree>
    <p:extLst>
      <p:ext uri="{BB962C8B-B14F-4D97-AF65-F5344CB8AC3E}">
        <p14:creationId xmlns:p14="http://schemas.microsoft.com/office/powerpoint/2010/main" val="3495754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В России</a:t>
            </a:r>
            <a:r>
              <a:rPr lang="ru-RU" dirty="0"/>
              <a:t> </a:t>
            </a:r>
            <a:r>
              <a:rPr lang="ru-RU" dirty="0" smtClean="0"/>
              <a:t>«</a:t>
            </a:r>
            <a:r>
              <a:rPr lang="ru-RU" dirty="0"/>
              <a:t>легализована» промышленная биотехнология</a:t>
            </a:r>
            <a:br>
              <a:rPr lang="ru-RU" dirty="0"/>
            </a:br>
            <a:endParaRPr lang="en-US" dirty="0"/>
          </a:p>
        </p:txBody>
      </p:sp>
      <p:sp>
        <p:nvSpPr>
          <p:cNvPr id="3" name="Content Placeholder 2"/>
          <p:cNvSpPr>
            <a:spLocks noGrp="1"/>
          </p:cNvSpPr>
          <p:nvPr>
            <p:ph idx="1"/>
          </p:nvPr>
        </p:nvSpPr>
        <p:spPr/>
        <p:txBody>
          <a:bodyPr/>
          <a:lstStyle/>
          <a:p>
            <a:pPr marL="514350" indent="-514350">
              <a:buClr>
                <a:schemeClr val="accent2">
                  <a:lumMod val="75000"/>
                </a:schemeClr>
              </a:buClr>
              <a:buFont typeface="+mj-lt"/>
              <a:buAutoNum type="arabicPeriod"/>
            </a:pPr>
            <a:r>
              <a:rPr lang="ru-RU" sz="1800" dirty="0" smtClean="0"/>
              <a:t>Утверждена «</a:t>
            </a:r>
            <a:r>
              <a:rPr lang="ru-RU" sz="1800" b="1" dirty="0" smtClean="0"/>
              <a:t>Комплексная программа развития биотехнологий</a:t>
            </a:r>
            <a:r>
              <a:rPr lang="ru-RU" sz="1800" dirty="0" smtClean="0"/>
              <a:t>»</a:t>
            </a:r>
            <a:r>
              <a:rPr lang="ru-RU" sz="1800" dirty="0"/>
              <a:t> распоряжением Правительства Российской Федерации от </a:t>
            </a:r>
            <a:r>
              <a:rPr lang="ru-RU" sz="1800" dirty="0" smtClean="0"/>
              <a:t>24 апреля 2012 </a:t>
            </a:r>
            <a:r>
              <a:rPr lang="ru-RU" sz="1800" dirty="0"/>
              <a:t>г. № </a:t>
            </a:r>
            <a:r>
              <a:rPr lang="ru-RU" sz="1800" dirty="0" smtClean="0"/>
              <a:t>1853п-П8</a:t>
            </a:r>
          </a:p>
          <a:p>
            <a:pPr marL="514350" indent="-514350">
              <a:buClr>
                <a:schemeClr val="accent2">
                  <a:lumMod val="75000"/>
                </a:schemeClr>
              </a:buClr>
              <a:buFont typeface="+mj-lt"/>
              <a:buAutoNum type="arabicPeriod"/>
            </a:pPr>
            <a:endParaRPr lang="en-US" sz="1800" dirty="0" smtClean="0"/>
          </a:p>
          <a:p>
            <a:pPr marL="514350" indent="-514350">
              <a:buClr>
                <a:schemeClr val="accent2">
                  <a:lumMod val="75000"/>
                </a:schemeClr>
              </a:buClr>
              <a:buFont typeface="+mj-lt"/>
              <a:buAutoNum type="arabicPeriod"/>
            </a:pPr>
            <a:r>
              <a:rPr lang="ru-RU" sz="1800" dirty="0" smtClean="0"/>
              <a:t>Утверждена Дорожная карта «</a:t>
            </a:r>
            <a:r>
              <a:rPr lang="ru-RU" sz="1800" b="1" dirty="0" smtClean="0"/>
              <a:t>Развитие </a:t>
            </a:r>
            <a:r>
              <a:rPr lang="ru-RU" sz="1800" b="1" dirty="0"/>
              <a:t>биотехнологий и генной </a:t>
            </a:r>
            <a:r>
              <a:rPr lang="ru-RU" sz="1800" b="1" dirty="0" smtClean="0"/>
              <a:t>инженерии» </a:t>
            </a:r>
            <a:r>
              <a:rPr lang="ru-RU" sz="1800" dirty="0" smtClean="0"/>
              <a:t>распоряжением </a:t>
            </a:r>
            <a:r>
              <a:rPr lang="ru-RU" sz="1800" dirty="0"/>
              <a:t>Правительства Российской Федерации от 18 июля 2013 г. № </a:t>
            </a:r>
            <a:r>
              <a:rPr lang="ru-RU" sz="1800" dirty="0" smtClean="0"/>
              <a:t>1247-р</a:t>
            </a:r>
          </a:p>
          <a:p>
            <a:pPr marL="0" indent="0">
              <a:buClr>
                <a:schemeClr val="accent2">
                  <a:lumMod val="75000"/>
                </a:schemeClr>
              </a:buClr>
              <a:buNone/>
            </a:pPr>
            <a:r>
              <a:rPr lang="ru-RU" sz="1800" dirty="0" smtClean="0"/>
              <a:t> </a:t>
            </a:r>
            <a:endParaRPr lang="en-US" sz="1800" dirty="0"/>
          </a:p>
        </p:txBody>
      </p:sp>
    </p:spTree>
    <p:extLst>
      <p:ext uri="{BB962C8B-B14F-4D97-AF65-F5344CB8AC3E}">
        <p14:creationId xmlns:p14="http://schemas.microsoft.com/office/powerpoint/2010/main" val="1314458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Работа над стандартами промышленной биотехнологии и биотоплива</a:t>
            </a:r>
            <a:endParaRPr lang="en-US" dirty="0"/>
          </a:p>
        </p:txBody>
      </p:sp>
      <p:sp>
        <p:nvSpPr>
          <p:cNvPr id="3" name="Content Placeholder 2"/>
          <p:cNvSpPr>
            <a:spLocks noGrp="1"/>
          </p:cNvSpPr>
          <p:nvPr>
            <p:ph idx="1"/>
          </p:nvPr>
        </p:nvSpPr>
        <p:spPr>
          <a:xfrm>
            <a:off x="685800" y="1352550"/>
            <a:ext cx="8001000" cy="3390900"/>
          </a:xfrm>
        </p:spPr>
        <p:txBody>
          <a:bodyPr/>
          <a:lstStyle/>
          <a:p>
            <a:pPr>
              <a:spcAft>
                <a:spcPts val="1200"/>
              </a:spcAft>
              <a:buClr>
                <a:schemeClr val="accent2">
                  <a:lumMod val="75000"/>
                </a:schemeClr>
              </a:buClr>
            </a:pPr>
            <a:r>
              <a:rPr lang="ru-RU" sz="1800" dirty="0" smtClean="0">
                <a:solidFill>
                  <a:schemeClr val="accent2">
                    <a:lumMod val="75000"/>
                  </a:schemeClr>
                </a:solidFill>
              </a:rPr>
              <a:t>Создание нормативной базы </a:t>
            </a:r>
            <a:r>
              <a:rPr lang="ru-RU" sz="1800" dirty="0">
                <a:solidFill>
                  <a:schemeClr val="accent2">
                    <a:lumMod val="75000"/>
                  </a:schemeClr>
                </a:solidFill>
              </a:rPr>
              <a:t>понятий, терминов и видов </a:t>
            </a:r>
            <a:r>
              <a:rPr lang="ru-RU" sz="1800" dirty="0" smtClean="0">
                <a:solidFill>
                  <a:schemeClr val="accent2">
                    <a:lumMod val="75000"/>
                  </a:schemeClr>
                </a:solidFill>
              </a:rPr>
              <a:t>биотоплива</a:t>
            </a:r>
            <a:endParaRPr lang="ru-RU" sz="1800" dirty="0">
              <a:solidFill>
                <a:schemeClr val="accent2">
                  <a:lumMod val="75000"/>
                </a:schemeClr>
              </a:solidFill>
            </a:endParaRPr>
          </a:p>
          <a:p>
            <a:pPr>
              <a:spcAft>
                <a:spcPts val="1200"/>
              </a:spcAft>
              <a:buClr>
                <a:schemeClr val="accent2">
                  <a:lumMod val="75000"/>
                </a:schemeClr>
              </a:buClr>
            </a:pPr>
            <a:r>
              <a:rPr lang="ru-RU" sz="1800" dirty="0" smtClean="0">
                <a:solidFill>
                  <a:schemeClr val="accent2">
                    <a:lumMod val="75000"/>
                  </a:schemeClr>
                </a:solidFill>
              </a:rPr>
              <a:t>Отвечают: Минэнерго </a:t>
            </a:r>
            <a:r>
              <a:rPr lang="ru-RU" sz="1800" dirty="0">
                <a:solidFill>
                  <a:schemeClr val="accent2">
                    <a:lumMod val="75000"/>
                  </a:schemeClr>
                </a:solidFill>
              </a:rPr>
              <a:t>России, Минпромторг, Минприроды России, Минсельхоз, Росалкогольрегулирование </a:t>
            </a:r>
          </a:p>
          <a:p>
            <a:pPr>
              <a:spcAft>
                <a:spcPts val="1200"/>
              </a:spcAft>
              <a:buClr>
                <a:schemeClr val="accent2">
                  <a:lumMod val="75000"/>
                </a:schemeClr>
              </a:buClr>
            </a:pPr>
            <a:r>
              <a:rPr lang="ru-RU" sz="1800" b="1" dirty="0" smtClean="0">
                <a:solidFill>
                  <a:schemeClr val="accent2">
                    <a:lumMod val="75000"/>
                  </a:schemeClr>
                </a:solidFill>
              </a:rPr>
              <a:t>Создан и работает «Технический комитет </a:t>
            </a:r>
            <a:r>
              <a:rPr lang="ru-RU" sz="1800" b="1" dirty="0">
                <a:solidFill>
                  <a:schemeClr val="accent2">
                    <a:lumMod val="75000"/>
                  </a:schemeClr>
                </a:solidFill>
              </a:rPr>
              <a:t>по </a:t>
            </a:r>
            <a:r>
              <a:rPr lang="ru-RU" sz="1800" b="1" dirty="0" smtClean="0">
                <a:solidFill>
                  <a:schemeClr val="accent2">
                    <a:lumMod val="75000"/>
                  </a:schemeClr>
                </a:solidFill>
              </a:rPr>
              <a:t>биотехнологиям» </a:t>
            </a:r>
            <a:r>
              <a:rPr lang="ru-RU" sz="1800" b="1" dirty="0">
                <a:solidFill>
                  <a:schemeClr val="accent2">
                    <a:lumMod val="75000"/>
                  </a:schemeClr>
                </a:solidFill>
              </a:rPr>
              <a:t>на базе </a:t>
            </a:r>
            <a:r>
              <a:rPr lang="ru-RU" sz="1800" b="1" dirty="0" smtClean="0">
                <a:solidFill>
                  <a:schemeClr val="accent2">
                    <a:lumMod val="75000"/>
                  </a:schemeClr>
                </a:solidFill>
              </a:rPr>
              <a:t>Росстандарта </a:t>
            </a:r>
          </a:p>
          <a:p>
            <a:pPr>
              <a:spcAft>
                <a:spcPts val="1200"/>
              </a:spcAft>
              <a:buClr>
                <a:schemeClr val="accent2">
                  <a:lumMod val="75000"/>
                </a:schemeClr>
              </a:buClr>
            </a:pPr>
            <a:endParaRPr lang="en-US" sz="1800" b="1" dirty="0" smtClean="0">
              <a:solidFill>
                <a:schemeClr val="accent2">
                  <a:lumMod val="75000"/>
                </a:schemeClr>
              </a:solidFill>
            </a:endParaRPr>
          </a:p>
        </p:txBody>
      </p:sp>
    </p:spTree>
    <p:extLst>
      <p:ext uri="{BB962C8B-B14F-4D97-AF65-F5344CB8AC3E}">
        <p14:creationId xmlns:p14="http://schemas.microsoft.com/office/powerpoint/2010/main" val="39669804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Проект изменения </a:t>
            </a:r>
            <a:r>
              <a:rPr lang="ru-RU" dirty="0"/>
              <a:t>ФЗ "Об обороте...этилового спирта"</a:t>
            </a:r>
            <a:endParaRPr lang="en-US" dirty="0"/>
          </a:p>
        </p:txBody>
      </p:sp>
      <p:sp>
        <p:nvSpPr>
          <p:cNvPr id="3" name="Content Placeholder 2"/>
          <p:cNvSpPr>
            <a:spLocks noGrp="1"/>
          </p:cNvSpPr>
          <p:nvPr>
            <p:ph idx="1"/>
          </p:nvPr>
        </p:nvSpPr>
        <p:spPr/>
        <p:txBody>
          <a:bodyPr/>
          <a:lstStyle/>
          <a:p>
            <a:pPr marL="0" indent="0">
              <a:buNone/>
            </a:pPr>
            <a:r>
              <a:rPr lang="ru-RU" sz="1800" dirty="0"/>
              <a:t>Федеральный закон </a:t>
            </a:r>
            <a:r>
              <a:rPr lang="ru-RU" sz="1800" dirty="0" smtClean="0"/>
              <a:t>«Проект </a:t>
            </a:r>
            <a:r>
              <a:rPr lang="ru-RU" sz="1800" dirty="0"/>
              <a:t>федерального закона о внесении изменений в Федеральный закон "О государственном регулировании производства и оборота этилового спирта, алкогольной и спиртосодержащей продукции и об ограничении потребления (распития) алкогольной продукции" в части регулирования производства биоэтанола</a:t>
            </a:r>
            <a:r>
              <a:rPr lang="ru-RU" sz="1800" dirty="0" smtClean="0"/>
              <a:t>»</a:t>
            </a:r>
          </a:p>
          <a:p>
            <a:pPr marL="0" indent="0">
              <a:buNone/>
            </a:pPr>
            <a:endParaRPr lang="ru-RU" sz="1800" b="1" dirty="0" smtClean="0"/>
          </a:p>
          <a:p>
            <a:pPr marL="0" indent="0">
              <a:buNone/>
            </a:pPr>
            <a:r>
              <a:rPr lang="ru-RU" sz="1800" b="1" dirty="0" smtClean="0"/>
              <a:t>Статус: 	Прошел согласования в ФОИВ, документ в Правительстве, 	должно внести в Думу в 2015</a:t>
            </a:r>
            <a:endParaRPr lang="en-US" sz="1800" b="1" dirty="0"/>
          </a:p>
        </p:txBody>
      </p:sp>
    </p:spTree>
    <p:extLst>
      <p:ext uri="{BB962C8B-B14F-4D97-AF65-F5344CB8AC3E}">
        <p14:creationId xmlns:p14="http://schemas.microsoft.com/office/powerpoint/2010/main" val="17083917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
            <a:ext cx="7772400" cy="457200"/>
          </a:xfrm>
        </p:spPr>
        <p:txBody>
          <a:bodyPr/>
          <a:lstStyle/>
          <a:p>
            <a:r>
              <a:rPr lang="ru-RU" dirty="0" smtClean="0"/>
              <a:t>Пока биотопливо (этанол) вне закона – строятся заводы по глубокой переработки зерна</a:t>
            </a:r>
            <a:endParaRPr lang="en-US" dirty="0"/>
          </a:p>
        </p:txBody>
      </p:sp>
      <p:sp>
        <p:nvSpPr>
          <p:cNvPr id="3" name="Content Placeholder 2"/>
          <p:cNvSpPr>
            <a:spLocks noGrp="1"/>
          </p:cNvSpPr>
          <p:nvPr>
            <p:ph idx="1"/>
          </p:nvPr>
        </p:nvSpPr>
        <p:spPr>
          <a:xfrm>
            <a:off x="228600" y="1143000"/>
            <a:ext cx="2505074" cy="3714750"/>
          </a:xfrm>
        </p:spPr>
        <p:txBody>
          <a:bodyPr/>
          <a:lstStyle/>
          <a:p>
            <a:r>
              <a:rPr lang="ru-RU" sz="1800" dirty="0" smtClean="0"/>
              <a:t>Завод Премиксов № 1 (Белгород)</a:t>
            </a:r>
          </a:p>
          <a:p>
            <a:pPr marL="0" indent="0">
              <a:buNone/>
            </a:pPr>
            <a:endParaRPr lang="ru-RU" sz="1800" dirty="0" smtClean="0"/>
          </a:p>
          <a:p>
            <a:pPr marL="0" indent="0">
              <a:buNone/>
            </a:pPr>
            <a:r>
              <a:rPr lang="ru-RU" sz="1800" dirty="0" smtClean="0"/>
              <a:t>Все проекты заинтересованы в этаноле как резервном продукте</a:t>
            </a:r>
          </a:p>
          <a:p>
            <a:endParaRPr lang="ru-RU" sz="1800" dirty="0" smtClean="0"/>
          </a:p>
          <a:p>
            <a:endParaRPr lang="en-US" sz="1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200150"/>
            <a:ext cx="4953000" cy="2268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631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b="1" dirty="0" smtClean="0"/>
              <a:t>Введение</a:t>
            </a:r>
          </a:p>
          <a:p>
            <a:r>
              <a:rPr lang="ru-RU" sz="1600" dirty="0" smtClean="0">
                <a:solidFill>
                  <a:schemeClr val="accent3">
                    <a:lumMod val="50000"/>
                  </a:schemeClr>
                </a:solidFill>
              </a:rPr>
              <a:t>Жидкое биотопливо – классификация</a:t>
            </a:r>
          </a:p>
          <a:p>
            <a:r>
              <a:rPr lang="ru-RU" sz="1600" dirty="0" smtClean="0">
                <a:solidFill>
                  <a:schemeClr val="accent3">
                    <a:lumMod val="50000"/>
                  </a:schemeClr>
                </a:solidFill>
              </a:rPr>
              <a:t>Первое поколение – из пищевого сырья</a:t>
            </a:r>
          </a:p>
          <a:p>
            <a:pPr lvl="1"/>
            <a:r>
              <a:rPr lang="ru-RU" sz="1400" dirty="0" smtClean="0">
                <a:solidFill>
                  <a:schemeClr val="accent3">
                    <a:lumMod val="50000"/>
                  </a:schemeClr>
                </a:solidFill>
              </a:rPr>
              <a:t>Состояние дел</a:t>
            </a:r>
          </a:p>
          <a:p>
            <a:pPr lvl="1"/>
            <a:r>
              <a:rPr lang="ru-RU" sz="1400" dirty="0" smtClean="0">
                <a:solidFill>
                  <a:schemeClr val="accent3">
                    <a:lumMod val="50000"/>
                  </a:schemeClr>
                </a:solidFill>
              </a:rPr>
              <a:t>Дебаты </a:t>
            </a:r>
            <a:r>
              <a:rPr lang="en-US" sz="1400" dirty="0" smtClean="0">
                <a:solidFill>
                  <a:schemeClr val="accent3">
                    <a:lumMod val="50000"/>
                  </a:schemeClr>
                </a:solidFill>
              </a:rPr>
              <a:t>Food vs Fuel </a:t>
            </a:r>
            <a:endParaRPr lang="ru-RU" sz="1400" dirty="0" smtClean="0">
              <a:solidFill>
                <a:schemeClr val="accent3">
                  <a:lumMod val="50000"/>
                </a:schemeClr>
              </a:solidFill>
            </a:endParaRPr>
          </a:p>
          <a:p>
            <a:pPr lvl="1"/>
            <a:r>
              <a:rPr lang="ru-RU" sz="1400" dirty="0" smtClean="0">
                <a:solidFill>
                  <a:schemeClr val="accent3">
                    <a:lumMod val="50000"/>
                  </a:schemeClr>
                </a:solidFill>
              </a:rPr>
              <a:t>Состояние в России</a:t>
            </a:r>
          </a:p>
          <a:p>
            <a:r>
              <a:rPr lang="ru-RU" sz="1600" dirty="0" smtClean="0">
                <a:solidFill>
                  <a:schemeClr val="accent3">
                    <a:lumMod val="50000"/>
                  </a:schemeClr>
                </a:solidFill>
              </a:rPr>
              <a:t>Второе и последующие поколения</a:t>
            </a:r>
          </a:p>
          <a:p>
            <a:pPr lvl="1"/>
            <a:r>
              <a:rPr lang="ru-RU" sz="1400" dirty="0" smtClean="0">
                <a:solidFill>
                  <a:schemeClr val="accent3">
                    <a:lumMod val="50000"/>
                  </a:schemeClr>
                </a:solidFill>
              </a:rPr>
              <a:t>Биохимическая конверсия  (биотехнологии)</a:t>
            </a:r>
          </a:p>
          <a:p>
            <a:pPr lvl="1"/>
            <a:r>
              <a:rPr lang="ru-RU" sz="1400" dirty="0" smtClean="0">
                <a:solidFill>
                  <a:schemeClr val="accent3">
                    <a:lumMod val="50000"/>
                  </a:schemeClr>
                </a:solidFill>
              </a:rPr>
              <a:t>Термохимическая конверсия </a:t>
            </a:r>
          </a:p>
          <a:p>
            <a:pPr lvl="2"/>
            <a:r>
              <a:rPr lang="ru-RU" sz="1200" dirty="0" smtClean="0">
                <a:solidFill>
                  <a:schemeClr val="accent3">
                    <a:lumMod val="50000"/>
                  </a:schemeClr>
                </a:solidFill>
              </a:rPr>
              <a:t>Газификация, Пиролиз</a:t>
            </a:r>
          </a:p>
          <a:p>
            <a:pPr lvl="1"/>
            <a:r>
              <a:rPr lang="ru-RU" sz="1400" dirty="0">
                <a:solidFill>
                  <a:schemeClr val="accent3">
                    <a:lumMod val="50000"/>
                  </a:schemeClr>
                </a:solidFill>
              </a:rPr>
              <a:t>Фотосинтез: водоросли и бактерии</a:t>
            </a:r>
          </a:p>
          <a:p>
            <a:pPr lvl="1"/>
            <a:r>
              <a:rPr lang="ru-RU" sz="1200" dirty="0">
                <a:solidFill>
                  <a:schemeClr val="accent3">
                    <a:lumMod val="50000"/>
                  </a:schemeClr>
                </a:solidFill>
              </a:rPr>
              <a:t>А</a:t>
            </a:r>
            <a:r>
              <a:rPr lang="ru-RU" sz="1400" dirty="0">
                <a:solidFill>
                  <a:schemeClr val="accent3">
                    <a:lumMod val="50000"/>
                  </a:schemeClr>
                </a:solidFill>
              </a:rPr>
              <a:t>виационное биотопливо</a:t>
            </a:r>
          </a:p>
          <a:p>
            <a:r>
              <a:rPr lang="ru-RU" sz="1600" dirty="0" smtClean="0">
                <a:solidFill>
                  <a:schemeClr val="accent3">
                    <a:lumMod val="50000"/>
                  </a:schemeClr>
                </a:solidFill>
              </a:rPr>
              <a:t>Горизонты</a:t>
            </a:r>
            <a:endParaRPr lang="en-US" sz="1600" dirty="0" smtClean="0">
              <a:solidFill>
                <a:schemeClr val="accent3">
                  <a:lumMod val="50000"/>
                </a:schemeClr>
              </a:solidFill>
            </a:endParaRPr>
          </a:p>
          <a:p>
            <a:r>
              <a:rPr lang="en-US" sz="1600" dirty="0">
                <a:solidFill>
                  <a:schemeClr val="accent3">
                    <a:lumMod val="50000"/>
                  </a:schemeClr>
                </a:solidFill>
              </a:rPr>
              <a:t>T</a:t>
            </a:r>
            <a:r>
              <a:rPr lang="en-US" sz="1600" dirty="0" smtClean="0">
                <a:solidFill>
                  <a:schemeClr val="accent3">
                    <a:lumMod val="50000"/>
                  </a:schemeClr>
                </a:solidFill>
              </a:rPr>
              <a:t>akeaway</a:t>
            </a:r>
            <a:endParaRPr lang="ru-RU" sz="1600" dirty="0" smtClean="0">
              <a:solidFill>
                <a:schemeClr val="accent3">
                  <a:lumMod val="50000"/>
                </a:schemeClr>
              </a:solidFill>
            </a:endParaRPr>
          </a:p>
        </p:txBody>
      </p:sp>
    </p:spTree>
    <p:extLst>
      <p:ext uri="{BB962C8B-B14F-4D97-AF65-F5344CB8AC3E}">
        <p14:creationId xmlns:p14="http://schemas.microsoft.com/office/powerpoint/2010/main" val="2905700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
            <a:ext cx="7772400" cy="457200"/>
          </a:xfrm>
        </p:spPr>
        <p:txBody>
          <a:bodyPr/>
          <a:lstStyle/>
          <a:p>
            <a:r>
              <a:rPr lang="ru-RU" dirty="0" smtClean="0"/>
              <a:t>Пока биотопливо (этанол) вне закона – строятся заводы по глубокой переработки зерна</a:t>
            </a:r>
            <a:endParaRPr lang="en-US" dirty="0"/>
          </a:p>
        </p:txBody>
      </p:sp>
      <p:sp>
        <p:nvSpPr>
          <p:cNvPr id="3" name="Content Placeholder 2"/>
          <p:cNvSpPr>
            <a:spLocks noGrp="1"/>
          </p:cNvSpPr>
          <p:nvPr>
            <p:ph idx="1"/>
          </p:nvPr>
        </p:nvSpPr>
        <p:spPr>
          <a:xfrm>
            <a:off x="228600" y="1143000"/>
            <a:ext cx="2505074" cy="3714750"/>
          </a:xfrm>
        </p:spPr>
        <p:txBody>
          <a:bodyPr/>
          <a:lstStyle/>
          <a:p>
            <a:r>
              <a:rPr lang="ru-RU" sz="1800" dirty="0" smtClean="0"/>
              <a:t>Сибирский </a:t>
            </a:r>
            <a:r>
              <a:rPr lang="ru-RU" sz="1800" dirty="0"/>
              <a:t>лизин</a:t>
            </a:r>
          </a:p>
          <a:p>
            <a:pPr marL="0" indent="0">
              <a:buNone/>
            </a:pPr>
            <a:endParaRPr lang="ru-RU" sz="1800" dirty="0" smtClean="0"/>
          </a:p>
          <a:p>
            <a:pPr marL="0" indent="0">
              <a:buNone/>
            </a:pPr>
            <a:r>
              <a:rPr lang="ru-RU" sz="1800" dirty="0" smtClean="0"/>
              <a:t>Все проекты заинтересованы в этаноле как резервном продукте</a:t>
            </a:r>
          </a:p>
          <a:p>
            <a:endParaRPr lang="ru-RU" sz="1800" dirty="0" smtClean="0"/>
          </a:p>
          <a:p>
            <a:endParaRPr lang="en-US" sz="180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1209675"/>
            <a:ext cx="6191250"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9917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
            <a:ext cx="7772400" cy="457200"/>
          </a:xfrm>
        </p:spPr>
        <p:txBody>
          <a:bodyPr/>
          <a:lstStyle/>
          <a:p>
            <a:r>
              <a:rPr lang="ru-RU" dirty="0" smtClean="0"/>
              <a:t>Пока биотопливо (этанол) вне закона – строятся заводы по глубокой переработки зерна</a:t>
            </a:r>
            <a:endParaRPr lang="en-US" dirty="0"/>
          </a:p>
        </p:txBody>
      </p:sp>
      <p:sp>
        <p:nvSpPr>
          <p:cNvPr id="3" name="Content Placeholder 2"/>
          <p:cNvSpPr>
            <a:spLocks noGrp="1"/>
          </p:cNvSpPr>
          <p:nvPr>
            <p:ph idx="1"/>
          </p:nvPr>
        </p:nvSpPr>
        <p:spPr>
          <a:xfrm>
            <a:off x="228600" y="1143000"/>
            <a:ext cx="2505074" cy="3714750"/>
          </a:xfrm>
        </p:spPr>
        <p:txBody>
          <a:bodyPr/>
          <a:lstStyle/>
          <a:p>
            <a:r>
              <a:rPr lang="ru-RU" sz="1800" dirty="0" smtClean="0"/>
              <a:t>Биотех-Росва (Калуга)</a:t>
            </a:r>
          </a:p>
          <a:p>
            <a:pPr marL="0" indent="0">
              <a:buNone/>
            </a:pPr>
            <a:endParaRPr lang="ru-RU" sz="1800" dirty="0" smtClean="0"/>
          </a:p>
          <a:p>
            <a:pPr marL="0" indent="0">
              <a:buNone/>
            </a:pPr>
            <a:r>
              <a:rPr lang="ru-RU" sz="1800" dirty="0" smtClean="0"/>
              <a:t>Все проекты заинтересованы в этаноле как резервном продукте</a:t>
            </a:r>
          </a:p>
          <a:p>
            <a:endParaRPr lang="ru-RU" sz="1800" dirty="0" smtClean="0"/>
          </a:p>
          <a:p>
            <a:endParaRPr lang="en-US" sz="1800" dirty="0"/>
          </a:p>
        </p:txBody>
      </p:sp>
      <p:pic>
        <p:nvPicPr>
          <p:cNvPr id="5123" name="Picture 3" descr="C:\Firms\Ecologia\2015-05 Калуга\Ros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23950"/>
            <a:ext cx="6271054"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6654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
            <a:ext cx="7772400" cy="457200"/>
          </a:xfrm>
        </p:spPr>
        <p:txBody>
          <a:bodyPr/>
          <a:lstStyle/>
          <a:p>
            <a:r>
              <a:rPr lang="ru-RU" dirty="0" smtClean="0"/>
              <a:t>Пока биотопливо (этанол) вне закона – строятся заводы по глубокой переработки зерна</a:t>
            </a:r>
            <a:endParaRPr lang="en-US" dirty="0"/>
          </a:p>
        </p:txBody>
      </p:sp>
      <p:sp>
        <p:nvSpPr>
          <p:cNvPr id="3" name="Content Placeholder 2"/>
          <p:cNvSpPr>
            <a:spLocks noGrp="1"/>
          </p:cNvSpPr>
          <p:nvPr>
            <p:ph idx="1"/>
          </p:nvPr>
        </p:nvSpPr>
        <p:spPr>
          <a:xfrm>
            <a:off x="228600" y="1143000"/>
            <a:ext cx="2505074" cy="3714750"/>
          </a:xfrm>
        </p:spPr>
        <p:txBody>
          <a:bodyPr/>
          <a:lstStyle/>
          <a:p>
            <a:r>
              <a:rPr lang="ru-RU" sz="1800" dirty="0" smtClean="0"/>
              <a:t>Донбиотех</a:t>
            </a:r>
          </a:p>
          <a:p>
            <a:pPr marL="0" indent="0">
              <a:buNone/>
            </a:pPr>
            <a:endParaRPr lang="ru-RU" sz="1800" dirty="0" smtClean="0"/>
          </a:p>
          <a:p>
            <a:pPr marL="0" indent="0">
              <a:buNone/>
            </a:pPr>
            <a:r>
              <a:rPr lang="ru-RU" sz="1800" dirty="0" smtClean="0"/>
              <a:t>Все проекты заинтересованы в этаноле как резервном продукте</a:t>
            </a:r>
          </a:p>
          <a:p>
            <a:endParaRPr lang="ru-RU" sz="1800" dirty="0" smtClean="0"/>
          </a:p>
          <a:p>
            <a:endParaRPr lang="en-US" sz="1800" dirty="0"/>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290637"/>
            <a:ext cx="5486400" cy="364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52579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Проект «Биокластер» Омск</a:t>
            </a:r>
            <a:r>
              <a:rPr lang="en-US" dirty="0" smtClean="0"/>
              <a:t>: </a:t>
            </a:r>
            <a:r>
              <a:rPr lang="ru-RU" dirty="0" smtClean="0"/>
              <a:t>запуск </a:t>
            </a:r>
            <a:r>
              <a:rPr lang="en-US" dirty="0" smtClean="0"/>
              <a:t>2018-2020 (ETBE, </a:t>
            </a:r>
            <a:r>
              <a:rPr lang="ru-RU" dirty="0" smtClean="0"/>
              <a:t>аминокислоты</a:t>
            </a:r>
            <a:r>
              <a:rPr lang="en-US" dirty="0" smtClean="0"/>
              <a: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19150"/>
            <a:ext cx="5966909"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817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65000"/>
                  </a:schemeClr>
                </a:solidFill>
              </a:rPr>
              <a:t>Введение</a:t>
            </a:r>
          </a:p>
          <a:p>
            <a:r>
              <a:rPr lang="ru-RU" sz="1600" dirty="0" smtClean="0">
                <a:solidFill>
                  <a:schemeClr val="accent3">
                    <a:lumMod val="65000"/>
                  </a:schemeClr>
                </a:solidFill>
              </a:rPr>
              <a:t>Жидкое биотопливо – классификация</a:t>
            </a:r>
          </a:p>
          <a:p>
            <a:r>
              <a:rPr lang="ru-RU" sz="1600" dirty="0" smtClean="0">
                <a:solidFill>
                  <a:schemeClr val="accent3">
                    <a:lumMod val="65000"/>
                  </a:schemeClr>
                </a:solidFill>
              </a:rPr>
              <a:t>Первое поколение – из пищевого сырья</a:t>
            </a:r>
          </a:p>
          <a:p>
            <a:pPr lvl="1"/>
            <a:r>
              <a:rPr lang="ru-RU" sz="1400" dirty="0" smtClean="0">
                <a:solidFill>
                  <a:schemeClr val="accent3">
                    <a:lumMod val="65000"/>
                  </a:schemeClr>
                </a:solidFill>
              </a:rPr>
              <a:t>Состояние дел</a:t>
            </a:r>
          </a:p>
          <a:p>
            <a:pPr lvl="1"/>
            <a:r>
              <a:rPr lang="ru-RU" sz="1400" dirty="0" smtClean="0">
                <a:solidFill>
                  <a:schemeClr val="accent3">
                    <a:lumMod val="65000"/>
                  </a:schemeClr>
                </a:solidFill>
              </a:rPr>
              <a:t>Дебаты </a:t>
            </a:r>
            <a:r>
              <a:rPr lang="en-US" sz="1400" dirty="0" smtClean="0">
                <a:solidFill>
                  <a:schemeClr val="accent3">
                    <a:lumMod val="65000"/>
                  </a:schemeClr>
                </a:solidFill>
              </a:rPr>
              <a:t>Food vs Fuel </a:t>
            </a:r>
            <a:endParaRPr lang="ru-RU" sz="1400" dirty="0" smtClean="0">
              <a:solidFill>
                <a:schemeClr val="accent3">
                  <a:lumMod val="65000"/>
                </a:schemeClr>
              </a:solidFill>
            </a:endParaRPr>
          </a:p>
          <a:p>
            <a:pPr lvl="1"/>
            <a:r>
              <a:rPr lang="ru-RU" sz="1400" dirty="0" smtClean="0">
                <a:solidFill>
                  <a:schemeClr val="accent3">
                    <a:lumMod val="65000"/>
                  </a:schemeClr>
                </a:solidFill>
              </a:rPr>
              <a:t>Состояние в России</a:t>
            </a:r>
          </a:p>
          <a:p>
            <a:r>
              <a:rPr lang="ru-RU" sz="1600" b="1" dirty="0" smtClean="0"/>
              <a:t>Второе и последующие поколения</a:t>
            </a:r>
          </a:p>
          <a:p>
            <a:pPr lvl="1"/>
            <a:r>
              <a:rPr lang="ru-RU" sz="1400" dirty="0" smtClean="0">
                <a:solidFill>
                  <a:schemeClr val="accent3">
                    <a:lumMod val="65000"/>
                  </a:schemeClr>
                </a:solidFill>
              </a:rPr>
              <a:t>Биохимическая конверсия  (биотехнологии)</a:t>
            </a:r>
          </a:p>
          <a:p>
            <a:pPr lvl="1"/>
            <a:r>
              <a:rPr lang="ru-RU" sz="1400" dirty="0" smtClean="0">
                <a:solidFill>
                  <a:schemeClr val="accent3">
                    <a:lumMod val="65000"/>
                  </a:schemeClr>
                </a:solidFill>
              </a:rPr>
              <a:t>Термохимическая конверсия </a:t>
            </a:r>
          </a:p>
          <a:p>
            <a:pPr lvl="2"/>
            <a:r>
              <a:rPr lang="ru-RU" sz="1200" dirty="0" smtClean="0">
                <a:solidFill>
                  <a:schemeClr val="accent3">
                    <a:lumMod val="65000"/>
                  </a:schemeClr>
                </a:solidFill>
              </a:rPr>
              <a:t>Газификация </a:t>
            </a:r>
          </a:p>
          <a:p>
            <a:pPr lvl="2"/>
            <a:r>
              <a:rPr lang="ru-RU" sz="1200" dirty="0" smtClean="0">
                <a:solidFill>
                  <a:schemeClr val="accent3">
                    <a:lumMod val="65000"/>
                  </a:schemeClr>
                </a:solidFill>
              </a:rPr>
              <a:t>Пиролиз</a:t>
            </a:r>
            <a:endParaRPr lang="en-US" sz="1200" dirty="0" smtClean="0">
              <a:solidFill>
                <a:schemeClr val="accent3">
                  <a:lumMod val="65000"/>
                </a:schemeClr>
              </a:solidFill>
            </a:endParaRPr>
          </a:p>
          <a:p>
            <a:pPr lvl="1"/>
            <a:r>
              <a:rPr lang="ru-RU" sz="1400" dirty="0" smtClean="0">
                <a:solidFill>
                  <a:schemeClr val="accent3">
                    <a:lumMod val="65000"/>
                  </a:schemeClr>
                </a:solidFill>
              </a:rPr>
              <a:t>Биогаз</a:t>
            </a:r>
          </a:p>
          <a:p>
            <a:pPr lvl="1"/>
            <a:r>
              <a:rPr lang="ru-RU" sz="1400" dirty="0" smtClean="0">
                <a:solidFill>
                  <a:schemeClr val="accent3">
                    <a:lumMod val="65000"/>
                  </a:schemeClr>
                </a:solidFill>
              </a:rPr>
              <a:t>Фотосинтез</a:t>
            </a:r>
          </a:p>
          <a:p>
            <a:r>
              <a:rPr lang="ru-RU" sz="1600" dirty="0" smtClean="0">
                <a:solidFill>
                  <a:schemeClr val="accent3">
                    <a:lumMod val="65000"/>
                  </a:schemeClr>
                </a:solidFill>
              </a:rPr>
              <a:t>Авиационное биотопливо</a:t>
            </a:r>
          </a:p>
          <a:p>
            <a:r>
              <a:rPr lang="ru-RU" sz="1600" dirty="0" smtClean="0">
                <a:solidFill>
                  <a:schemeClr val="accent3">
                    <a:lumMod val="65000"/>
                  </a:schemeClr>
                </a:solidFill>
              </a:rPr>
              <a:t>Горизонты</a:t>
            </a:r>
          </a:p>
        </p:txBody>
      </p:sp>
    </p:spTree>
    <p:extLst>
      <p:ext uri="{BB962C8B-B14F-4D97-AF65-F5344CB8AC3E}">
        <p14:creationId xmlns:p14="http://schemas.microsoft.com/office/powerpoint/2010/main" val="326158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65000"/>
                  </a:schemeClr>
                </a:solidFill>
              </a:rPr>
              <a:t>Введение</a:t>
            </a:r>
          </a:p>
          <a:p>
            <a:r>
              <a:rPr lang="ru-RU" sz="1600" dirty="0" smtClean="0">
                <a:solidFill>
                  <a:schemeClr val="accent3">
                    <a:lumMod val="65000"/>
                  </a:schemeClr>
                </a:solidFill>
              </a:rPr>
              <a:t>Жидкое биотопливо – классификация</a:t>
            </a:r>
          </a:p>
          <a:p>
            <a:r>
              <a:rPr lang="ru-RU" sz="1600" dirty="0" smtClean="0">
                <a:solidFill>
                  <a:schemeClr val="accent3">
                    <a:lumMod val="65000"/>
                  </a:schemeClr>
                </a:solidFill>
              </a:rPr>
              <a:t>Первое поколение – из пищевого сырья</a:t>
            </a:r>
          </a:p>
          <a:p>
            <a:pPr lvl="1"/>
            <a:r>
              <a:rPr lang="ru-RU" sz="1400" dirty="0" smtClean="0">
                <a:solidFill>
                  <a:schemeClr val="accent3">
                    <a:lumMod val="65000"/>
                  </a:schemeClr>
                </a:solidFill>
              </a:rPr>
              <a:t>Состояние дел</a:t>
            </a:r>
          </a:p>
          <a:p>
            <a:pPr lvl="1"/>
            <a:r>
              <a:rPr lang="ru-RU" sz="1400" dirty="0" smtClean="0">
                <a:solidFill>
                  <a:schemeClr val="accent3">
                    <a:lumMod val="65000"/>
                  </a:schemeClr>
                </a:solidFill>
              </a:rPr>
              <a:t>Дебаты </a:t>
            </a:r>
            <a:r>
              <a:rPr lang="en-US" sz="1400" dirty="0" smtClean="0">
                <a:solidFill>
                  <a:schemeClr val="accent3">
                    <a:lumMod val="65000"/>
                  </a:schemeClr>
                </a:solidFill>
              </a:rPr>
              <a:t>Food vs Fuel </a:t>
            </a:r>
            <a:endParaRPr lang="ru-RU" sz="1400" dirty="0" smtClean="0">
              <a:solidFill>
                <a:schemeClr val="accent3">
                  <a:lumMod val="65000"/>
                </a:schemeClr>
              </a:solidFill>
            </a:endParaRPr>
          </a:p>
          <a:p>
            <a:pPr lvl="1"/>
            <a:r>
              <a:rPr lang="ru-RU" sz="1400" dirty="0" smtClean="0">
                <a:solidFill>
                  <a:schemeClr val="accent3">
                    <a:lumMod val="65000"/>
                  </a:schemeClr>
                </a:solidFill>
              </a:rPr>
              <a:t>Состояние в России</a:t>
            </a:r>
          </a:p>
          <a:p>
            <a:r>
              <a:rPr lang="ru-RU" sz="1600" b="1" dirty="0" smtClean="0">
                <a:solidFill>
                  <a:schemeClr val="accent6"/>
                </a:solidFill>
              </a:rPr>
              <a:t>Второе и последующие поколения</a:t>
            </a:r>
          </a:p>
          <a:p>
            <a:pPr lvl="1"/>
            <a:r>
              <a:rPr lang="ru-RU" sz="1400" dirty="0" smtClean="0">
                <a:solidFill>
                  <a:schemeClr val="accent3">
                    <a:lumMod val="50000"/>
                  </a:schemeClr>
                </a:solidFill>
              </a:rPr>
              <a:t>Биохимическая конверсия  (биотехнологии)</a:t>
            </a:r>
          </a:p>
          <a:p>
            <a:pPr lvl="1"/>
            <a:r>
              <a:rPr lang="ru-RU" sz="1400" dirty="0" smtClean="0">
                <a:solidFill>
                  <a:schemeClr val="accent3">
                    <a:lumMod val="50000"/>
                  </a:schemeClr>
                </a:solidFill>
              </a:rPr>
              <a:t>Термохимическая конверсия </a:t>
            </a:r>
          </a:p>
          <a:p>
            <a:pPr lvl="2"/>
            <a:r>
              <a:rPr lang="ru-RU" sz="1200" dirty="0" smtClean="0">
                <a:solidFill>
                  <a:schemeClr val="accent3">
                    <a:lumMod val="50000"/>
                  </a:schemeClr>
                </a:solidFill>
              </a:rPr>
              <a:t>Газификация </a:t>
            </a:r>
          </a:p>
          <a:p>
            <a:pPr lvl="2"/>
            <a:r>
              <a:rPr lang="ru-RU" sz="1200" dirty="0" smtClean="0">
                <a:solidFill>
                  <a:schemeClr val="accent3">
                    <a:lumMod val="50000"/>
                  </a:schemeClr>
                </a:solidFill>
              </a:rPr>
              <a:t>Пиролиз</a:t>
            </a:r>
          </a:p>
          <a:p>
            <a:pPr lvl="1"/>
            <a:r>
              <a:rPr lang="ru-RU" sz="1400" dirty="0" smtClean="0">
                <a:solidFill>
                  <a:schemeClr val="accent3">
                    <a:lumMod val="50000"/>
                  </a:schemeClr>
                </a:solidFill>
              </a:rPr>
              <a:t>Биогаз</a:t>
            </a:r>
          </a:p>
          <a:p>
            <a:pPr lvl="1"/>
            <a:r>
              <a:rPr lang="ru-RU" sz="1400" dirty="0" smtClean="0">
                <a:solidFill>
                  <a:schemeClr val="accent3">
                    <a:lumMod val="50000"/>
                  </a:schemeClr>
                </a:solidFill>
              </a:rPr>
              <a:t>Фотосинтез</a:t>
            </a:r>
          </a:p>
          <a:p>
            <a:r>
              <a:rPr lang="ru-RU" sz="1600" dirty="0" smtClean="0">
                <a:solidFill>
                  <a:schemeClr val="accent3">
                    <a:lumMod val="50000"/>
                  </a:schemeClr>
                </a:solidFill>
              </a:rPr>
              <a:t>Авиационное биотопливо</a:t>
            </a:r>
          </a:p>
          <a:p>
            <a:r>
              <a:rPr lang="ru-RU" sz="1600" dirty="0" smtClean="0">
                <a:solidFill>
                  <a:schemeClr val="accent3">
                    <a:lumMod val="50000"/>
                  </a:schemeClr>
                </a:solidFill>
              </a:rPr>
              <a:t>Гориз</a:t>
            </a:r>
            <a:r>
              <a:rPr lang="ru-RU" sz="1600" dirty="0" smtClean="0">
                <a:solidFill>
                  <a:schemeClr val="accent3">
                    <a:lumMod val="65000"/>
                  </a:schemeClr>
                </a:solidFill>
              </a:rPr>
              <a:t>онты</a:t>
            </a:r>
          </a:p>
        </p:txBody>
      </p:sp>
    </p:spTree>
    <p:extLst>
      <p:ext uri="{BB962C8B-B14F-4D97-AF65-F5344CB8AC3E}">
        <p14:creationId xmlns:p14="http://schemas.microsoft.com/office/powerpoint/2010/main" val="29594298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Зачем </a:t>
            </a:r>
            <a:r>
              <a:rPr lang="ru-RU" dirty="0" smtClean="0"/>
              <a:t>от первого поколения биотоплив из пищевого сырья</a:t>
            </a:r>
            <a:r>
              <a:rPr lang="en-US" dirty="0" smtClean="0"/>
              <a:t>? </a:t>
            </a:r>
            <a:endParaRPr lang="en-US" dirty="0"/>
          </a:p>
        </p:txBody>
      </p:sp>
      <p:sp>
        <p:nvSpPr>
          <p:cNvPr id="3" name="Content Placeholder 2"/>
          <p:cNvSpPr>
            <a:spLocks noGrp="1"/>
          </p:cNvSpPr>
          <p:nvPr>
            <p:ph idx="1"/>
          </p:nvPr>
        </p:nvSpPr>
        <p:spPr/>
        <p:txBody>
          <a:bodyPr/>
          <a:lstStyle/>
          <a:p>
            <a:pPr marL="0" indent="0">
              <a:buNone/>
            </a:pPr>
            <a:r>
              <a:rPr lang="ru-RU" sz="1800" dirty="0" smtClean="0"/>
              <a:t>Причины</a:t>
            </a:r>
            <a:r>
              <a:rPr lang="en-US" sz="1800" dirty="0" smtClean="0"/>
              <a:t>: </a:t>
            </a:r>
            <a:endParaRPr lang="ru-RU" sz="1800" dirty="0" smtClean="0"/>
          </a:p>
          <a:p>
            <a:r>
              <a:rPr lang="ru-RU" sz="1800" dirty="0" smtClean="0"/>
              <a:t>Не занимать землю для пищевых культур</a:t>
            </a:r>
            <a:endParaRPr lang="en-US" sz="1800" dirty="0"/>
          </a:p>
          <a:p>
            <a:r>
              <a:rPr lang="ru-RU" sz="1800" dirty="0" smtClean="0"/>
              <a:t>Решение дилеммы «Еда или топливо?»</a:t>
            </a:r>
            <a:endParaRPr lang="en-US" sz="1800" dirty="0" smtClean="0"/>
          </a:p>
          <a:p>
            <a:r>
              <a:rPr lang="ru-RU" sz="1800" dirty="0" smtClean="0"/>
              <a:t>Диверсификация сырья</a:t>
            </a:r>
            <a:endParaRPr lang="en-US" sz="1800" dirty="0" smtClean="0"/>
          </a:p>
          <a:p>
            <a:r>
              <a:rPr lang="ru-RU" sz="1800" dirty="0" smtClean="0"/>
              <a:t>Новые рабочие места</a:t>
            </a:r>
            <a:endParaRPr lang="en-US" sz="1800" dirty="0" smtClean="0"/>
          </a:p>
          <a:p>
            <a:r>
              <a:rPr lang="ru-RU" sz="1800" dirty="0" smtClean="0"/>
              <a:t>Деньги на новые исследования </a:t>
            </a:r>
          </a:p>
          <a:p>
            <a:r>
              <a:rPr lang="ru-RU" sz="1800" dirty="0" smtClean="0"/>
              <a:t>Вера в более низкие цены и/или их низкие колебания</a:t>
            </a:r>
            <a:endParaRPr lang="en-US" sz="1800" dirty="0" smtClean="0"/>
          </a:p>
          <a:p>
            <a:r>
              <a:rPr lang="ru-RU" sz="1800" dirty="0" smtClean="0"/>
              <a:t>Желание публики...</a:t>
            </a:r>
            <a:endParaRPr lang="en-US" sz="1800" dirty="0" smtClean="0"/>
          </a:p>
          <a:p>
            <a:r>
              <a:rPr lang="ru-RU" sz="1800" dirty="0" smtClean="0"/>
              <a:t>Желание правительства...</a:t>
            </a:r>
            <a:endParaRPr lang="en-US" sz="1800" dirty="0" smtClean="0"/>
          </a:p>
          <a:p>
            <a:r>
              <a:rPr lang="ru-RU" sz="1800" dirty="0" smtClean="0"/>
              <a:t>Мифы и легенды</a:t>
            </a:r>
            <a:r>
              <a:rPr lang="en-US" sz="1800" dirty="0" smtClean="0"/>
              <a:t>…</a:t>
            </a:r>
            <a:endParaRPr lang="en-US" sz="1800" dirty="0"/>
          </a:p>
        </p:txBody>
      </p:sp>
    </p:spTree>
    <p:extLst>
      <p:ext uri="{BB962C8B-B14F-4D97-AF65-F5344CB8AC3E}">
        <p14:creationId xmlns:p14="http://schemas.microsoft.com/office/powerpoint/2010/main" val="925660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
            <a:ext cx="7772400" cy="457200"/>
          </a:xfrm>
        </p:spPr>
        <p:txBody>
          <a:bodyPr/>
          <a:lstStyle/>
          <a:p>
            <a:r>
              <a:rPr lang="ru-RU" dirty="0"/>
              <a:t>Целлюлозная биомасса предлагает существенно более </a:t>
            </a:r>
            <a:r>
              <a:rPr lang="ru-RU" dirty="0" smtClean="0"/>
              <a:t>низкие колебания цен по </a:t>
            </a:r>
            <a:r>
              <a:rPr lang="ru-RU" dirty="0"/>
              <a:t>сравнению с </a:t>
            </a:r>
            <a:r>
              <a:rPr lang="ru-RU" dirty="0" smtClean="0"/>
              <a:t>другим сырьем</a:t>
            </a:r>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996950"/>
            <a:ext cx="6769100"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010400" y="4629150"/>
            <a:ext cx="1688283" cy="430887"/>
          </a:xfrm>
          <a:prstGeom prst="rect">
            <a:avLst/>
          </a:prstGeom>
        </p:spPr>
        <p:txBody>
          <a:bodyPr wrap="none">
            <a:spAutoFit/>
          </a:bodyPr>
          <a:lstStyle/>
          <a:p>
            <a:r>
              <a:rPr lang="en-US" sz="1100" i="1" dirty="0" smtClean="0"/>
              <a:t>Source: </a:t>
            </a:r>
          </a:p>
          <a:p>
            <a:r>
              <a:rPr lang="en-US" sz="1100" i="1" dirty="0"/>
              <a:t>L</a:t>
            </a:r>
            <a:r>
              <a:rPr lang="en-US" sz="1100" i="1" dirty="0" smtClean="0"/>
              <a:t>MC </a:t>
            </a:r>
            <a:r>
              <a:rPr lang="en-US" sz="1100" i="1" dirty="0"/>
              <a:t>International, 2015</a:t>
            </a:r>
          </a:p>
        </p:txBody>
      </p:sp>
    </p:spTree>
    <p:extLst>
      <p:ext uri="{BB962C8B-B14F-4D97-AF65-F5344CB8AC3E}">
        <p14:creationId xmlns:p14="http://schemas.microsoft.com/office/powerpoint/2010/main" val="12869649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
            <a:ext cx="7772400" cy="457200"/>
          </a:xfrm>
        </p:spPr>
        <p:txBody>
          <a:bodyPr/>
          <a:lstStyle/>
          <a:p>
            <a:r>
              <a:rPr lang="ru-RU" dirty="0" smtClean="0"/>
              <a:t>Российский северо-запад входит в 5 </a:t>
            </a:r>
            <a:r>
              <a:rPr lang="ru-RU" dirty="0"/>
              <a:t>лучших </a:t>
            </a:r>
            <a:r>
              <a:rPr lang="ru-RU" dirty="0" smtClean="0"/>
              <a:t>по соотношеници цены и логистики регионов поставки биомассы на мировой рынок</a:t>
            </a:r>
            <a:endParaRPr lang="en-US" sz="1800" dirty="0"/>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5704"/>
            <a:ext cx="7391400" cy="387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155858" y="3409950"/>
            <a:ext cx="1688283" cy="430887"/>
          </a:xfrm>
          <a:prstGeom prst="rect">
            <a:avLst/>
          </a:prstGeom>
        </p:spPr>
        <p:txBody>
          <a:bodyPr wrap="none">
            <a:spAutoFit/>
          </a:bodyPr>
          <a:lstStyle/>
          <a:p>
            <a:r>
              <a:rPr lang="en-US" sz="1100" i="1" dirty="0" smtClean="0"/>
              <a:t>Source: </a:t>
            </a:r>
          </a:p>
          <a:p>
            <a:r>
              <a:rPr lang="en-US" sz="1100" i="1" dirty="0"/>
              <a:t>L</a:t>
            </a:r>
            <a:r>
              <a:rPr lang="en-US" sz="1100" i="1" dirty="0" smtClean="0"/>
              <a:t>MC </a:t>
            </a:r>
            <a:r>
              <a:rPr lang="en-US" sz="1100" i="1" dirty="0"/>
              <a:t>International, 2015</a:t>
            </a:r>
          </a:p>
        </p:txBody>
      </p:sp>
    </p:spTree>
    <p:extLst>
      <p:ext uri="{BB962C8B-B14F-4D97-AF65-F5344CB8AC3E}">
        <p14:creationId xmlns:p14="http://schemas.microsoft.com/office/powerpoint/2010/main" val="24903117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65000"/>
                  </a:schemeClr>
                </a:solidFill>
              </a:rPr>
              <a:t>Введение</a:t>
            </a:r>
          </a:p>
          <a:p>
            <a:r>
              <a:rPr lang="ru-RU" sz="1600" dirty="0" smtClean="0">
                <a:solidFill>
                  <a:schemeClr val="accent3">
                    <a:lumMod val="65000"/>
                  </a:schemeClr>
                </a:solidFill>
              </a:rPr>
              <a:t>Жидкое биотопливо – классификация</a:t>
            </a:r>
          </a:p>
          <a:p>
            <a:r>
              <a:rPr lang="ru-RU" sz="1600" dirty="0" smtClean="0">
                <a:solidFill>
                  <a:schemeClr val="accent3">
                    <a:lumMod val="65000"/>
                  </a:schemeClr>
                </a:solidFill>
              </a:rPr>
              <a:t>Первое поколение – из пищевого сырья</a:t>
            </a:r>
          </a:p>
          <a:p>
            <a:pPr lvl="1"/>
            <a:r>
              <a:rPr lang="ru-RU" sz="1400" dirty="0" smtClean="0">
                <a:solidFill>
                  <a:schemeClr val="accent3">
                    <a:lumMod val="65000"/>
                  </a:schemeClr>
                </a:solidFill>
              </a:rPr>
              <a:t>Состояние дел</a:t>
            </a:r>
          </a:p>
          <a:p>
            <a:pPr lvl="1"/>
            <a:r>
              <a:rPr lang="ru-RU" sz="1400" dirty="0" smtClean="0">
                <a:solidFill>
                  <a:schemeClr val="accent3">
                    <a:lumMod val="65000"/>
                  </a:schemeClr>
                </a:solidFill>
              </a:rPr>
              <a:t>Дебаты </a:t>
            </a:r>
            <a:r>
              <a:rPr lang="en-US" sz="1400" dirty="0" smtClean="0">
                <a:solidFill>
                  <a:schemeClr val="accent3">
                    <a:lumMod val="65000"/>
                  </a:schemeClr>
                </a:solidFill>
              </a:rPr>
              <a:t>Food vs Fuel </a:t>
            </a:r>
            <a:endParaRPr lang="ru-RU" sz="1400" dirty="0" smtClean="0">
              <a:solidFill>
                <a:schemeClr val="accent3">
                  <a:lumMod val="65000"/>
                </a:schemeClr>
              </a:solidFill>
            </a:endParaRPr>
          </a:p>
          <a:p>
            <a:pPr lvl="1"/>
            <a:r>
              <a:rPr lang="ru-RU" sz="1400" dirty="0" smtClean="0">
                <a:solidFill>
                  <a:schemeClr val="accent3">
                    <a:lumMod val="65000"/>
                  </a:schemeClr>
                </a:solidFill>
              </a:rPr>
              <a:t>Состояние в России</a:t>
            </a:r>
          </a:p>
          <a:p>
            <a:r>
              <a:rPr lang="ru-RU" sz="1600" b="1" dirty="0" smtClean="0">
                <a:solidFill>
                  <a:schemeClr val="accent3">
                    <a:lumMod val="65000"/>
                  </a:schemeClr>
                </a:solidFill>
              </a:rPr>
              <a:t>Второе и последующие поколения</a:t>
            </a:r>
          </a:p>
          <a:p>
            <a:pPr lvl="1"/>
            <a:r>
              <a:rPr lang="ru-RU" sz="1400" b="1" dirty="0" smtClean="0"/>
              <a:t>Биохимическая конверсия  (биотехнологии)</a:t>
            </a:r>
          </a:p>
          <a:p>
            <a:pPr lvl="1"/>
            <a:r>
              <a:rPr lang="ru-RU" sz="1400" dirty="0" smtClean="0">
                <a:solidFill>
                  <a:schemeClr val="accent3">
                    <a:lumMod val="65000"/>
                  </a:schemeClr>
                </a:solidFill>
              </a:rPr>
              <a:t>Термохимическая конверсия </a:t>
            </a:r>
          </a:p>
          <a:p>
            <a:pPr lvl="2"/>
            <a:r>
              <a:rPr lang="ru-RU" sz="1200" dirty="0" smtClean="0">
                <a:solidFill>
                  <a:schemeClr val="accent3">
                    <a:lumMod val="65000"/>
                  </a:schemeClr>
                </a:solidFill>
              </a:rPr>
              <a:t>Газификация </a:t>
            </a:r>
          </a:p>
          <a:p>
            <a:pPr lvl="2"/>
            <a:r>
              <a:rPr lang="ru-RU" sz="1200" dirty="0" smtClean="0">
                <a:solidFill>
                  <a:schemeClr val="accent3">
                    <a:lumMod val="65000"/>
                  </a:schemeClr>
                </a:solidFill>
              </a:rPr>
              <a:t>Пиролиз</a:t>
            </a:r>
          </a:p>
          <a:p>
            <a:pPr lvl="1"/>
            <a:r>
              <a:rPr lang="ru-RU" sz="1400" dirty="0" smtClean="0">
                <a:solidFill>
                  <a:schemeClr val="accent3">
                    <a:lumMod val="65000"/>
                  </a:schemeClr>
                </a:solidFill>
              </a:rPr>
              <a:t>Биогаз</a:t>
            </a:r>
          </a:p>
          <a:p>
            <a:pPr lvl="1"/>
            <a:r>
              <a:rPr lang="ru-RU" sz="1400" dirty="0" smtClean="0">
                <a:solidFill>
                  <a:schemeClr val="accent3">
                    <a:lumMod val="65000"/>
                  </a:schemeClr>
                </a:solidFill>
              </a:rPr>
              <a:t>Фотосинтез</a:t>
            </a:r>
          </a:p>
          <a:p>
            <a:r>
              <a:rPr lang="ru-RU" sz="1600" dirty="0" smtClean="0">
                <a:solidFill>
                  <a:schemeClr val="accent3">
                    <a:lumMod val="65000"/>
                  </a:schemeClr>
                </a:solidFill>
              </a:rPr>
              <a:t>Авиационное биотопливо</a:t>
            </a:r>
          </a:p>
          <a:p>
            <a:r>
              <a:rPr lang="ru-RU" sz="1600" dirty="0" smtClean="0">
                <a:solidFill>
                  <a:schemeClr val="accent3">
                    <a:lumMod val="65000"/>
                  </a:schemeClr>
                </a:solidFill>
              </a:rPr>
              <a:t>Горизонты</a:t>
            </a:r>
          </a:p>
        </p:txBody>
      </p:sp>
    </p:spTree>
    <p:extLst>
      <p:ext uri="{BB962C8B-B14F-4D97-AF65-F5344CB8AC3E}">
        <p14:creationId xmlns:p14="http://schemas.microsoft.com/office/powerpoint/2010/main" val="31220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47158"/>
            <a:ext cx="4876800" cy="1938992"/>
          </a:xfrm>
          <a:prstGeom prst="rect">
            <a:avLst/>
          </a:prstGeom>
        </p:spPr>
        <p:txBody>
          <a:bodyPr wrap="square">
            <a:spAutoFit/>
          </a:bodyPr>
          <a:lstStyle/>
          <a:p>
            <a:pPr algn="l"/>
            <a:r>
              <a:rPr lang="ru-RU" sz="2400" b="1" i="1" dirty="0" smtClean="0">
                <a:latin typeface="Myriad Pro" pitchFamily="34" charset="0"/>
              </a:rPr>
              <a:t>Выживает не самый сильный и не самый умный, а тот, кто  наиболее быстро  адаптируется к переменам. </a:t>
            </a:r>
          </a:p>
          <a:p>
            <a:pPr algn="r"/>
            <a:r>
              <a:rPr lang="ru-RU" sz="2400" b="1" i="1" dirty="0" smtClean="0">
                <a:latin typeface="Myriad Pro" pitchFamily="34" charset="0"/>
              </a:rPr>
              <a:t>Чарльз Дарвин</a:t>
            </a:r>
            <a:endParaRPr lang="en-US" sz="2400" b="1" i="1" dirty="0">
              <a:latin typeface="Myriad Pro"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819150"/>
            <a:ext cx="2967722" cy="3962399"/>
          </a:xfrm>
          <a:prstGeom prst="rect">
            <a:avLst/>
          </a:prstGeom>
        </p:spPr>
      </p:pic>
      <p:sp>
        <p:nvSpPr>
          <p:cNvPr id="3" name="Title 2"/>
          <p:cNvSpPr>
            <a:spLocks noGrp="1"/>
          </p:cNvSpPr>
          <p:nvPr>
            <p:ph type="title"/>
          </p:nvPr>
        </p:nvSpPr>
        <p:spPr/>
        <p:txBody>
          <a:bodyPr/>
          <a:lstStyle/>
          <a:p>
            <a:r>
              <a:rPr lang="ru-RU" dirty="0" smtClean="0"/>
              <a:t>Выживание видов</a:t>
            </a:r>
            <a:endParaRPr lang="en-US" dirty="0"/>
          </a:p>
        </p:txBody>
      </p:sp>
    </p:spTree>
    <p:extLst>
      <p:ext uri="{BB962C8B-B14F-4D97-AF65-F5344CB8AC3E}">
        <p14:creationId xmlns:p14="http://schemas.microsoft.com/office/powerpoint/2010/main" val="31478001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cstate="print"/>
          <a:srcRect/>
          <a:stretch>
            <a:fillRect/>
          </a:stretch>
        </p:blipFill>
        <p:spPr bwMode="auto">
          <a:xfrm>
            <a:off x="2286000" y="1771652"/>
            <a:ext cx="4343400" cy="2484835"/>
          </a:xfrm>
          <a:prstGeom prst="rect">
            <a:avLst/>
          </a:prstGeom>
          <a:noFill/>
          <a:ln w="12700">
            <a:noFill/>
            <a:miter lim="800000"/>
            <a:headEnd type="none" w="sm" len="sm"/>
            <a:tailEnd type="none" w="sm" len="sm"/>
          </a:ln>
        </p:spPr>
      </p:pic>
      <p:sp>
        <p:nvSpPr>
          <p:cNvPr id="30723" name="AutoShape 4"/>
          <p:cNvSpPr>
            <a:spLocks noChangeArrowheads="1"/>
          </p:cNvSpPr>
          <p:nvPr/>
        </p:nvSpPr>
        <p:spPr bwMode="auto">
          <a:xfrm>
            <a:off x="1676400" y="2400301"/>
            <a:ext cx="762000" cy="1108472"/>
          </a:xfrm>
          <a:prstGeom prst="rightArrow">
            <a:avLst>
              <a:gd name="adj1" fmla="val 50000"/>
              <a:gd name="adj2" fmla="val 25000"/>
            </a:avLst>
          </a:prstGeom>
          <a:solidFill>
            <a:schemeClr val="accent1"/>
          </a:solidFill>
          <a:ln w="9525">
            <a:noFill/>
            <a:miter lim="800000"/>
            <a:headEnd/>
            <a:tailEnd/>
          </a:ln>
        </p:spPr>
        <p:txBody>
          <a:bodyPr wrap="none" lIns="0" tIns="0" rIns="0" bIns="0" anchor="ctr"/>
          <a:lstStyle/>
          <a:p>
            <a:endParaRPr lang="en-US">
              <a:solidFill>
                <a:srgbClr val="FF0000"/>
              </a:solidFill>
            </a:endParaRPr>
          </a:p>
        </p:txBody>
      </p:sp>
      <p:sp>
        <p:nvSpPr>
          <p:cNvPr id="30724" name="AutoShape 5"/>
          <p:cNvSpPr>
            <a:spLocks noChangeArrowheads="1"/>
          </p:cNvSpPr>
          <p:nvPr/>
        </p:nvSpPr>
        <p:spPr bwMode="auto">
          <a:xfrm>
            <a:off x="5867400" y="2514601"/>
            <a:ext cx="762000" cy="765572"/>
          </a:xfrm>
          <a:prstGeom prst="rightArrow">
            <a:avLst>
              <a:gd name="adj1" fmla="val 50000"/>
              <a:gd name="adj2" fmla="val 25000"/>
            </a:avLst>
          </a:prstGeom>
          <a:solidFill>
            <a:schemeClr val="accent1"/>
          </a:solidFill>
          <a:ln w="9525">
            <a:noFill/>
            <a:miter lim="800000"/>
            <a:headEnd/>
            <a:tailEnd/>
          </a:ln>
        </p:spPr>
        <p:txBody>
          <a:bodyPr wrap="none" lIns="0" tIns="0" rIns="0" bIns="0" anchor="ctr"/>
          <a:lstStyle/>
          <a:p>
            <a:endParaRPr lang="en-US"/>
          </a:p>
        </p:txBody>
      </p:sp>
      <p:sp>
        <p:nvSpPr>
          <p:cNvPr id="30725" name="Text Box 6"/>
          <p:cNvSpPr txBox="1">
            <a:spLocks noChangeArrowheads="1"/>
          </p:cNvSpPr>
          <p:nvPr/>
        </p:nvSpPr>
        <p:spPr bwMode="auto">
          <a:xfrm>
            <a:off x="144545" y="2743203"/>
            <a:ext cx="1455655" cy="461665"/>
          </a:xfrm>
          <a:prstGeom prst="rect">
            <a:avLst/>
          </a:prstGeom>
          <a:noFill/>
          <a:ln w="9525">
            <a:noFill/>
            <a:miter lim="800000"/>
            <a:headEnd/>
            <a:tailEnd/>
          </a:ln>
        </p:spPr>
        <p:txBody>
          <a:bodyPr wrap="none">
            <a:spAutoFit/>
          </a:bodyPr>
          <a:lstStyle/>
          <a:p>
            <a:r>
              <a:rPr lang="ru-RU" sz="2400" b="1" dirty="0">
                <a:solidFill>
                  <a:srgbClr val="FF0000"/>
                </a:solidFill>
                <a:latin typeface="Bl Avenir Black" charset="0"/>
              </a:rPr>
              <a:t>Глюкоза</a:t>
            </a:r>
            <a:endParaRPr lang="en-US" sz="2400" b="1" dirty="0">
              <a:solidFill>
                <a:srgbClr val="FF0000"/>
              </a:solidFill>
              <a:latin typeface="Bl Avenir Black" charset="0"/>
            </a:endParaRPr>
          </a:p>
        </p:txBody>
      </p:sp>
      <p:sp>
        <p:nvSpPr>
          <p:cNvPr id="30726" name="Text Box 7"/>
          <p:cNvSpPr txBox="1">
            <a:spLocks noChangeArrowheads="1"/>
          </p:cNvSpPr>
          <p:nvPr/>
        </p:nvSpPr>
        <p:spPr bwMode="auto">
          <a:xfrm>
            <a:off x="6717655" y="2266950"/>
            <a:ext cx="2502545" cy="1508105"/>
          </a:xfrm>
          <a:prstGeom prst="rect">
            <a:avLst/>
          </a:prstGeom>
          <a:noFill/>
          <a:ln w="9525">
            <a:noFill/>
            <a:miter lim="800000"/>
            <a:headEnd/>
            <a:tailEnd/>
          </a:ln>
        </p:spPr>
        <p:txBody>
          <a:bodyPr wrap="none">
            <a:spAutoFit/>
          </a:bodyPr>
          <a:lstStyle/>
          <a:p>
            <a:r>
              <a:rPr lang="ru-RU" sz="2400" b="1" dirty="0">
                <a:solidFill>
                  <a:srgbClr val="FF0000"/>
                </a:solidFill>
              </a:rPr>
              <a:t>Биотопливо</a:t>
            </a:r>
            <a:endParaRPr lang="nl-NL" sz="2400" b="1" dirty="0">
              <a:solidFill>
                <a:srgbClr val="FF0000"/>
              </a:solidFill>
            </a:endParaRPr>
          </a:p>
          <a:p>
            <a:r>
              <a:rPr lang="ru-RU" sz="2400" b="1" dirty="0">
                <a:solidFill>
                  <a:srgbClr val="FF0000"/>
                </a:solidFill>
              </a:rPr>
              <a:t>Биоматериалы</a:t>
            </a:r>
            <a:endParaRPr lang="nl-NL" sz="2400" b="1" dirty="0">
              <a:solidFill>
                <a:srgbClr val="FF0000"/>
              </a:solidFill>
            </a:endParaRPr>
          </a:p>
          <a:p>
            <a:r>
              <a:rPr lang="ru-RU" sz="2400" b="1" dirty="0">
                <a:solidFill>
                  <a:srgbClr val="FF0000"/>
                </a:solidFill>
              </a:rPr>
              <a:t>Биохимия</a:t>
            </a:r>
            <a:endParaRPr lang="nl-NL" sz="2400" b="1" dirty="0">
              <a:solidFill>
                <a:srgbClr val="FF0000"/>
              </a:solidFill>
            </a:endParaRPr>
          </a:p>
          <a:p>
            <a:endParaRPr lang="en-US" sz="2000" b="1" dirty="0">
              <a:solidFill>
                <a:srgbClr val="FF0000"/>
              </a:solidFill>
            </a:endParaRPr>
          </a:p>
        </p:txBody>
      </p:sp>
      <p:sp>
        <p:nvSpPr>
          <p:cNvPr id="30728" name="Title 9"/>
          <p:cNvSpPr>
            <a:spLocks noGrp="1"/>
          </p:cNvSpPr>
          <p:nvPr>
            <p:ph type="title"/>
          </p:nvPr>
        </p:nvSpPr>
        <p:spPr/>
        <p:txBody>
          <a:bodyPr/>
          <a:lstStyle/>
          <a:p>
            <a:r>
              <a:rPr lang="ru-RU" dirty="0" smtClean="0"/>
              <a:t>Биохимическая конверсия: клетка-фабрика</a:t>
            </a:r>
            <a:endParaRPr lang="en-US" dirty="0" smtClean="0"/>
          </a:p>
        </p:txBody>
      </p:sp>
    </p:spTree>
    <p:extLst>
      <p:ext uri="{BB962C8B-B14F-4D97-AF65-F5344CB8AC3E}">
        <p14:creationId xmlns:p14="http://schemas.microsoft.com/office/powerpoint/2010/main" val="64116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8" name="Title 9"/>
          <p:cNvSpPr>
            <a:spLocks noGrp="1"/>
          </p:cNvSpPr>
          <p:nvPr>
            <p:ph type="title"/>
          </p:nvPr>
        </p:nvSpPr>
        <p:spPr/>
        <p:txBody>
          <a:bodyPr/>
          <a:lstStyle/>
          <a:p>
            <a:r>
              <a:rPr lang="ru-RU" dirty="0" smtClean="0"/>
              <a:t>Биохимическая конверсия: клетка-фабрика</a:t>
            </a:r>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42950"/>
            <a:ext cx="5105400" cy="426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785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Cellulosic ethanol value chain</a:t>
            </a:r>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07912"/>
            <a:ext cx="7239000" cy="402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4294491"/>
            <a:ext cx="2895600" cy="769441"/>
          </a:xfrm>
          <a:prstGeom prst="rect">
            <a:avLst/>
          </a:prstGeom>
          <a:noFill/>
        </p:spPr>
        <p:txBody>
          <a:bodyPr wrap="square" rtlCol="0">
            <a:spAutoFit/>
          </a:bodyPr>
          <a:lstStyle/>
          <a:p>
            <a:pPr algn="l"/>
            <a:r>
              <a:rPr lang="en-US" sz="1100" i="1" dirty="0" smtClean="0"/>
              <a:t>Source: </a:t>
            </a:r>
            <a:r>
              <a:rPr lang="en-US" sz="1100" i="1" dirty="0"/>
              <a:t>Martin A. Mitchell</a:t>
            </a:r>
          </a:p>
          <a:p>
            <a:pPr algn="l"/>
            <a:r>
              <a:rPr lang="en-US" sz="1100" i="1" dirty="0"/>
              <a:t>Global Business Development Manager</a:t>
            </a:r>
          </a:p>
          <a:p>
            <a:pPr algn="l"/>
            <a:r>
              <a:rPr lang="en-US" sz="1100" i="1" dirty="0"/>
              <a:t>Group Biotechnology, Biofuels &amp; </a:t>
            </a:r>
            <a:r>
              <a:rPr lang="en-US" sz="1100" i="1" dirty="0" smtClean="0"/>
              <a:t>Derivatives</a:t>
            </a:r>
            <a:r>
              <a:rPr lang="ru-RU" sz="1100" i="1" dirty="0" smtClean="0"/>
              <a:t>, </a:t>
            </a:r>
            <a:r>
              <a:rPr lang="en-US" sz="1100" i="1" dirty="0" err="1" smtClean="0"/>
              <a:t>Clariant</a:t>
            </a:r>
            <a:r>
              <a:rPr lang="ru-RU" sz="1100" i="1" dirty="0" smtClean="0"/>
              <a:t> </a:t>
            </a:r>
            <a:r>
              <a:rPr lang="en-US" sz="1100" i="1" dirty="0" smtClean="0"/>
              <a:t>Corporation</a:t>
            </a:r>
            <a:endParaRPr lang="en-US" sz="1100" i="1" dirty="0"/>
          </a:p>
        </p:txBody>
      </p:sp>
    </p:spTree>
    <p:extLst>
      <p:ext uri="{BB962C8B-B14F-4D97-AF65-F5344CB8AC3E}">
        <p14:creationId xmlns:p14="http://schemas.microsoft.com/office/powerpoint/2010/main" val="30202628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
            <a:ext cx="7772400" cy="457200"/>
          </a:xfrm>
        </p:spPr>
        <p:txBody>
          <a:bodyPr/>
          <a:lstStyle/>
          <a:p>
            <a:r>
              <a:rPr lang="en-US" sz="1800" dirty="0" smtClean="0"/>
              <a:t>Some </a:t>
            </a:r>
            <a:r>
              <a:rPr lang="en-US" sz="1800" dirty="0"/>
              <a:t>of the companies active in the commercial development of second generation cellulosic sugars:</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28904"/>
            <a:ext cx="7391400" cy="4257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5516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key facts of 110 kt/a Cellulosic Sugars plant</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47750"/>
            <a:ext cx="7317086"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4297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Целлюлозный этанол на подьеме</a:t>
            </a:r>
            <a:endParaRPr lang="en-US" dirty="0"/>
          </a:p>
        </p:txBody>
      </p:sp>
      <p:sp>
        <p:nvSpPr>
          <p:cNvPr id="3" name="Content Placeholder 2"/>
          <p:cNvSpPr>
            <a:spLocks noGrp="1"/>
          </p:cNvSpPr>
          <p:nvPr>
            <p:ph idx="1"/>
          </p:nvPr>
        </p:nvSpPr>
        <p:spPr/>
        <p:txBody>
          <a:bodyPr/>
          <a:lstStyle/>
          <a:p>
            <a:pPr marL="457200" lvl="1" indent="0">
              <a:spcAft>
                <a:spcPts val="1200"/>
              </a:spcAft>
              <a:buNone/>
            </a:pPr>
            <a:r>
              <a:rPr lang="ru-RU" sz="1800" dirty="0" smtClean="0"/>
              <a:t>Несколько крупномасштабных проектов запущено по </a:t>
            </a:r>
            <a:r>
              <a:rPr lang="ru-RU" sz="1800" dirty="0"/>
              <a:t>всему миру с 2013 года: </a:t>
            </a:r>
            <a:endParaRPr lang="ru-RU" sz="1800" dirty="0" smtClean="0"/>
          </a:p>
          <a:p>
            <a:pPr lvl="1">
              <a:spcAft>
                <a:spcPts val="1200"/>
              </a:spcAft>
            </a:pPr>
            <a:r>
              <a:rPr lang="en-US" sz="1800" dirty="0" smtClean="0"/>
              <a:t>Beta Renewables </a:t>
            </a:r>
            <a:r>
              <a:rPr lang="ru-RU" sz="1800" dirty="0" smtClean="0"/>
              <a:t>производит 60 тыс тонн/ </a:t>
            </a:r>
            <a:r>
              <a:rPr lang="ru-RU" sz="1800" dirty="0"/>
              <a:t>год в Крешентино, </a:t>
            </a:r>
            <a:r>
              <a:rPr lang="ru-RU" sz="1800" dirty="0" smtClean="0"/>
              <a:t>Италия</a:t>
            </a:r>
            <a:endParaRPr lang="en-US" sz="1800" dirty="0"/>
          </a:p>
          <a:p>
            <a:pPr lvl="1">
              <a:spcAft>
                <a:spcPts val="1200"/>
              </a:spcAft>
            </a:pPr>
            <a:r>
              <a:rPr lang="ru-RU" sz="1800" dirty="0" smtClean="0"/>
              <a:t>DSM запускается на  тот же обьем в штате </a:t>
            </a:r>
            <a:r>
              <a:rPr lang="ru-RU" sz="1800" dirty="0"/>
              <a:t>Айова, США. </a:t>
            </a:r>
            <a:endParaRPr lang="en-US" sz="1800" dirty="0" smtClean="0"/>
          </a:p>
          <a:p>
            <a:pPr lvl="1">
              <a:spcAft>
                <a:spcPts val="1200"/>
              </a:spcAft>
            </a:pPr>
            <a:r>
              <a:rPr lang="ru-RU" sz="1800" dirty="0" smtClean="0"/>
              <a:t>Abengoa запускает завод на 76 тыс тонн в год </a:t>
            </a:r>
            <a:r>
              <a:rPr lang="ru-RU" sz="1800" dirty="0"/>
              <a:t>в Hugoton, штат Канзас, </a:t>
            </a:r>
            <a:r>
              <a:rPr lang="ru-RU" sz="1800" dirty="0" smtClean="0"/>
              <a:t>США</a:t>
            </a:r>
          </a:p>
          <a:p>
            <a:pPr lvl="1">
              <a:spcAft>
                <a:spcPts val="1200"/>
              </a:spcAft>
            </a:pPr>
            <a:r>
              <a:rPr lang="ru-RU" sz="1800" dirty="0" smtClean="0"/>
              <a:t>DuPont – на  90 тыс тонн </a:t>
            </a:r>
            <a:r>
              <a:rPr lang="ru-RU" sz="1800" dirty="0"/>
              <a:t>/ год в штате Невада, штат Айова, США. </a:t>
            </a:r>
            <a:endParaRPr lang="ru-RU" sz="1800" dirty="0" smtClean="0"/>
          </a:p>
          <a:p>
            <a:pPr lvl="1">
              <a:spcAft>
                <a:spcPts val="1200"/>
              </a:spcAft>
            </a:pPr>
            <a:r>
              <a:rPr lang="ru-RU" sz="1800" dirty="0" smtClean="0"/>
              <a:t>В </a:t>
            </a:r>
            <a:r>
              <a:rPr lang="ru-RU" sz="1800" dirty="0"/>
              <a:t>Бразилии </a:t>
            </a:r>
            <a:r>
              <a:rPr lang="ru-RU" sz="1800" dirty="0" smtClean="0"/>
              <a:t>на багассе запускается завод на 66 тыс тонн в год в </a:t>
            </a:r>
            <a:r>
              <a:rPr lang="ru-RU" sz="1800" dirty="0"/>
              <a:t>Piricicaba. </a:t>
            </a:r>
            <a:endParaRPr lang="en-US" sz="1800" dirty="0"/>
          </a:p>
        </p:txBody>
      </p:sp>
    </p:spTree>
    <p:extLst>
      <p:ext uri="{BB962C8B-B14F-4D97-AF65-F5344CB8AC3E}">
        <p14:creationId xmlns:p14="http://schemas.microsoft.com/office/powerpoint/2010/main" val="26638564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65000"/>
                  </a:schemeClr>
                </a:solidFill>
              </a:rPr>
              <a:t>Введение</a:t>
            </a:r>
          </a:p>
          <a:p>
            <a:r>
              <a:rPr lang="ru-RU" sz="1600" dirty="0" smtClean="0">
                <a:solidFill>
                  <a:schemeClr val="accent3">
                    <a:lumMod val="65000"/>
                  </a:schemeClr>
                </a:solidFill>
              </a:rPr>
              <a:t>Жидкое биотопливо – классификация</a:t>
            </a:r>
          </a:p>
          <a:p>
            <a:r>
              <a:rPr lang="ru-RU" sz="1600" dirty="0" smtClean="0">
                <a:solidFill>
                  <a:schemeClr val="accent3">
                    <a:lumMod val="65000"/>
                  </a:schemeClr>
                </a:solidFill>
              </a:rPr>
              <a:t>Первое поколение – из пищевого сырья</a:t>
            </a:r>
          </a:p>
          <a:p>
            <a:pPr lvl="1"/>
            <a:r>
              <a:rPr lang="ru-RU" sz="1400" dirty="0" smtClean="0">
                <a:solidFill>
                  <a:schemeClr val="accent3">
                    <a:lumMod val="65000"/>
                  </a:schemeClr>
                </a:solidFill>
              </a:rPr>
              <a:t>Состояние дел</a:t>
            </a:r>
          </a:p>
          <a:p>
            <a:pPr lvl="1"/>
            <a:r>
              <a:rPr lang="ru-RU" sz="1400" dirty="0" smtClean="0">
                <a:solidFill>
                  <a:schemeClr val="accent3">
                    <a:lumMod val="65000"/>
                  </a:schemeClr>
                </a:solidFill>
              </a:rPr>
              <a:t>Дебаты </a:t>
            </a:r>
            <a:r>
              <a:rPr lang="en-US" sz="1400" dirty="0" smtClean="0">
                <a:solidFill>
                  <a:schemeClr val="accent3">
                    <a:lumMod val="65000"/>
                  </a:schemeClr>
                </a:solidFill>
              </a:rPr>
              <a:t>Food vs Fuel </a:t>
            </a:r>
            <a:endParaRPr lang="ru-RU" sz="1400" dirty="0" smtClean="0">
              <a:solidFill>
                <a:schemeClr val="accent3">
                  <a:lumMod val="65000"/>
                </a:schemeClr>
              </a:solidFill>
            </a:endParaRPr>
          </a:p>
          <a:p>
            <a:pPr lvl="1"/>
            <a:r>
              <a:rPr lang="ru-RU" sz="1400" dirty="0" smtClean="0">
                <a:solidFill>
                  <a:schemeClr val="accent3">
                    <a:lumMod val="65000"/>
                  </a:schemeClr>
                </a:solidFill>
              </a:rPr>
              <a:t>Состояние в России</a:t>
            </a:r>
          </a:p>
          <a:p>
            <a:r>
              <a:rPr lang="ru-RU" sz="1600" b="1" dirty="0" smtClean="0">
                <a:solidFill>
                  <a:srgbClr val="002060"/>
                </a:solidFill>
              </a:rPr>
              <a:t>Второе и последующие поколения</a:t>
            </a:r>
          </a:p>
          <a:p>
            <a:pPr lvl="1"/>
            <a:r>
              <a:rPr lang="ru-RU" sz="1400" dirty="0" smtClean="0">
                <a:solidFill>
                  <a:schemeClr val="accent3">
                    <a:lumMod val="65000"/>
                  </a:schemeClr>
                </a:solidFill>
              </a:rPr>
              <a:t>Биохимическая конверсия  (биотехнологии)</a:t>
            </a:r>
          </a:p>
          <a:p>
            <a:pPr lvl="1"/>
            <a:r>
              <a:rPr lang="ru-RU" sz="1400" b="1" dirty="0" smtClean="0"/>
              <a:t>Термохимическая конверсия </a:t>
            </a:r>
          </a:p>
          <a:p>
            <a:pPr lvl="2"/>
            <a:r>
              <a:rPr lang="ru-RU" sz="1200" b="1" dirty="0" smtClean="0"/>
              <a:t>Газификация </a:t>
            </a:r>
          </a:p>
          <a:p>
            <a:pPr lvl="2"/>
            <a:r>
              <a:rPr lang="ru-RU" sz="1200" b="1" dirty="0" smtClean="0">
                <a:solidFill>
                  <a:schemeClr val="accent3">
                    <a:lumMod val="65000"/>
                  </a:schemeClr>
                </a:solidFill>
              </a:rPr>
              <a:t>Пиролиз</a:t>
            </a:r>
          </a:p>
          <a:p>
            <a:pPr lvl="1"/>
            <a:r>
              <a:rPr lang="ru-RU" sz="1400" dirty="0" smtClean="0">
                <a:solidFill>
                  <a:schemeClr val="accent3">
                    <a:lumMod val="65000"/>
                  </a:schemeClr>
                </a:solidFill>
              </a:rPr>
              <a:t>Биогаз</a:t>
            </a:r>
          </a:p>
          <a:p>
            <a:pPr lvl="1"/>
            <a:r>
              <a:rPr lang="ru-RU" sz="1400" dirty="0" smtClean="0">
                <a:solidFill>
                  <a:schemeClr val="accent3">
                    <a:lumMod val="65000"/>
                  </a:schemeClr>
                </a:solidFill>
              </a:rPr>
              <a:t>Фотосинтез: водоросли</a:t>
            </a:r>
          </a:p>
          <a:p>
            <a:r>
              <a:rPr lang="ru-RU" sz="1600" dirty="0" smtClean="0">
                <a:solidFill>
                  <a:schemeClr val="accent3">
                    <a:lumMod val="65000"/>
                  </a:schemeClr>
                </a:solidFill>
              </a:rPr>
              <a:t>Авиационное биотопливо</a:t>
            </a:r>
          </a:p>
          <a:p>
            <a:r>
              <a:rPr lang="ru-RU" sz="1600" dirty="0" smtClean="0">
                <a:solidFill>
                  <a:schemeClr val="accent3">
                    <a:lumMod val="65000"/>
                  </a:schemeClr>
                </a:solidFill>
              </a:rPr>
              <a:t>Горизонты</a:t>
            </a:r>
          </a:p>
        </p:txBody>
      </p:sp>
    </p:spTree>
    <p:extLst>
      <p:ext uri="{BB962C8B-B14F-4D97-AF65-F5344CB8AC3E}">
        <p14:creationId xmlns:p14="http://schemas.microsoft.com/office/powerpoint/2010/main" val="1347056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Синтез-газ: газогенераторные автомобили</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7076"/>
            <a:ext cx="3200400" cy="201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4400" y="3082016"/>
            <a:ext cx="3352800" cy="2004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724150"/>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399" y="819150"/>
            <a:ext cx="3276575" cy="211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1162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Сингаз – как сырье для химии</a:t>
            </a:r>
            <a:endParaRPr lang="en-US" dirty="0"/>
          </a:p>
        </p:txBody>
      </p:sp>
      <p:pic>
        <p:nvPicPr>
          <p:cNvPr id="615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473" y="1266250"/>
            <a:ext cx="3802873" cy="27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18" y="914470"/>
            <a:ext cx="6050282" cy="379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3985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Lanza Tech – </a:t>
            </a:r>
            <a:r>
              <a:rPr lang="ru-RU" dirty="0" smtClean="0"/>
              <a:t>сингаз </a:t>
            </a:r>
            <a:r>
              <a:rPr lang="en-US" dirty="0" smtClean="0"/>
              <a:t>fermentation</a:t>
            </a:r>
            <a:endParaRPr lang="en-US" dirty="0"/>
          </a:p>
        </p:txBody>
      </p:sp>
      <p:sp>
        <p:nvSpPr>
          <p:cNvPr id="3" name="Content Placeholder 2"/>
          <p:cNvSpPr>
            <a:spLocks noGrp="1"/>
          </p:cNvSpPr>
          <p:nvPr>
            <p:ph idx="1"/>
          </p:nvPr>
        </p:nvSpPr>
        <p:spPr>
          <a:xfrm>
            <a:off x="228600" y="1123950"/>
            <a:ext cx="3962400" cy="3714750"/>
          </a:xfrm>
        </p:spPr>
        <p:txBody>
          <a:bodyPr/>
          <a:lstStyle/>
          <a:p>
            <a:r>
              <a:rPr lang="en-US" sz="1600" dirty="0"/>
              <a:t>ArcelorMittal, </a:t>
            </a:r>
            <a:r>
              <a:rPr lang="en-US" sz="1600" dirty="0" err="1"/>
              <a:t>LanzaTech</a:t>
            </a:r>
            <a:r>
              <a:rPr lang="en-US" sz="1600" dirty="0"/>
              <a:t> and </a:t>
            </a:r>
            <a:r>
              <a:rPr lang="en-US" sz="1600" dirty="0" err="1"/>
              <a:t>Primetals</a:t>
            </a:r>
            <a:r>
              <a:rPr lang="en-US" sz="1600" dirty="0"/>
              <a:t> Technologies announce partnership to construct breakthrough €87m biofuel production </a:t>
            </a:r>
            <a:r>
              <a:rPr lang="en-US" sz="1600" dirty="0" smtClean="0"/>
              <a:t>facility. Europe’s </a:t>
            </a:r>
            <a:r>
              <a:rPr lang="en-US" sz="1600" dirty="0"/>
              <a:t>first-ever commercial scale production facility to create bioethanol from waste gases produced during the steelmaking process. </a:t>
            </a:r>
            <a:r>
              <a:rPr lang="en-US" sz="1600" dirty="0" smtClean="0"/>
              <a:t>The </a:t>
            </a:r>
            <a:r>
              <a:rPr lang="en-US" sz="1600" dirty="0"/>
              <a:t>47,000 ton ethanol/annum </a:t>
            </a:r>
            <a:r>
              <a:rPr lang="en-US" sz="1600" dirty="0" smtClean="0"/>
              <a:t>project</a:t>
            </a:r>
            <a:r>
              <a:rPr lang="ru-RU" sz="1600" dirty="0" smtClean="0"/>
              <a:t>.</a:t>
            </a:r>
          </a:p>
          <a:p>
            <a:endParaRPr lang="ru-RU" sz="1600" dirty="0" smtClean="0"/>
          </a:p>
          <a:p>
            <a:r>
              <a:rPr lang="en-US" sz="1600" dirty="0"/>
              <a:t>China Steel Corporation </a:t>
            </a:r>
            <a:r>
              <a:rPr lang="ru-RU" sz="1600" dirty="0" smtClean="0"/>
              <a:t>(</a:t>
            </a:r>
            <a:r>
              <a:rPr lang="en-US" sz="1600" dirty="0" smtClean="0"/>
              <a:t>Taiwan) Approves Investment  $</a:t>
            </a:r>
            <a:r>
              <a:rPr lang="en-US" sz="1600" dirty="0"/>
              <a:t>46M </a:t>
            </a:r>
            <a:r>
              <a:rPr lang="en-US" sz="1600" dirty="0" smtClean="0"/>
              <a:t>USD </a:t>
            </a:r>
            <a:r>
              <a:rPr lang="en-US" sz="1600" dirty="0"/>
              <a:t>capital investment in a </a:t>
            </a:r>
            <a:r>
              <a:rPr lang="en-US" sz="1600" dirty="0" err="1"/>
              <a:t>LanzaTech</a:t>
            </a:r>
            <a:r>
              <a:rPr lang="en-US" sz="1600" dirty="0"/>
              <a:t> commercial ethanol facility.</a:t>
            </a:r>
          </a:p>
          <a:p>
            <a:endParaRPr lang="en-US" sz="1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190" y="1200150"/>
            <a:ext cx="482061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04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Кондратьевские циклы</a:t>
            </a:r>
            <a:endParaRPr lang="en-US" dirty="0"/>
          </a:p>
        </p:txBody>
      </p:sp>
      <p:pic>
        <p:nvPicPr>
          <p:cNvPr id="4" name="Content Placeholder 3" descr="kondratiev.jpg"/>
          <p:cNvPicPr>
            <a:picLocks noGrp="1" noChangeAspect="1"/>
          </p:cNvPicPr>
          <p:nvPr>
            <p:ph idx="1"/>
          </p:nvPr>
        </p:nvPicPr>
        <p:blipFill>
          <a:blip r:embed="rId3" cstate="print"/>
          <a:stretch>
            <a:fillRect/>
          </a:stretch>
        </p:blipFill>
        <p:spPr>
          <a:xfrm>
            <a:off x="3504107" y="869639"/>
            <a:ext cx="5639893" cy="3226111"/>
          </a:xfrm>
        </p:spPr>
      </p:pic>
      <p:sp>
        <p:nvSpPr>
          <p:cNvPr id="6" name="TextBox 5"/>
          <p:cNvSpPr txBox="1"/>
          <p:nvPr/>
        </p:nvSpPr>
        <p:spPr>
          <a:xfrm>
            <a:off x="76200" y="819180"/>
            <a:ext cx="3505200" cy="3985706"/>
          </a:xfrm>
          <a:prstGeom prst="rect">
            <a:avLst/>
          </a:prstGeom>
          <a:noFill/>
        </p:spPr>
        <p:txBody>
          <a:bodyPr wrap="square" rtlCol="0">
            <a:spAutoFit/>
          </a:bodyPr>
          <a:lstStyle/>
          <a:p>
            <a:pPr marL="228600" indent="-228600" algn="l">
              <a:spcAft>
                <a:spcPts val="600"/>
              </a:spcAft>
              <a:buFont typeface="Arial" panose="020B0604020202020204" pitchFamily="34" charset="0"/>
              <a:buChar char="•"/>
            </a:pPr>
            <a:r>
              <a:rPr lang="ru-RU" sz="1200" dirty="0">
                <a:latin typeface="Myriad Pro" pitchFamily="34" charset="0"/>
              </a:rPr>
              <a:t>1-й цикл — текстильные фабрики, промышленное использование каменного угля;</a:t>
            </a:r>
          </a:p>
          <a:p>
            <a:pPr marL="228600" indent="-228600" algn="l">
              <a:spcAft>
                <a:spcPts val="600"/>
              </a:spcAft>
              <a:buFont typeface="Arial" panose="020B0604020202020204" pitchFamily="34" charset="0"/>
              <a:buChar char="•"/>
            </a:pPr>
            <a:r>
              <a:rPr lang="ru-RU" sz="1200" dirty="0">
                <a:latin typeface="Myriad Pro" pitchFamily="34" charset="0"/>
              </a:rPr>
              <a:t>2-й цикл — угледобыча и чёрная металлургия, железнодорожное строительство, паровой двигатель;</a:t>
            </a:r>
          </a:p>
          <a:p>
            <a:pPr marL="228600" indent="-228600" algn="l">
              <a:spcAft>
                <a:spcPts val="600"/>
              </a:spcAft>
              <a:buFont typeface="Arial" panose="020B0604020202020204" pitchFamily="34" charset="0"/>
              <a:buChar char="•"/>
            </a:pPr>
            <a:r>
              <a:rPr lang="ru-RU" sz="1200" dirty="0">
                <a:latin typeface="Myriad Pro" pitchFamily="34" charset="0"/>
              </a:rPr>
              <a:t>3-й цикл — тяжёлое машиностроение, электроэнергетика, неорганическая химия, производство стали и электрических двигателей;</a:t>
            </a:r>
          </a:p>
          <a:p>
            <a:pPr marL="228600" indent="-228600" algn="l">
              <a:spcAft>
                <a:spcPts val="600"/>
              </a:spcAft>
              <a:buFont typeface="Arial" panose="020B0604020202020204" pitchFamily="34" charset="0"/>
              <a:buChar char="•"/>
            </a:pPr>
            <a:r>
              <a:rPr lang="ru-RU" sz="1200" dirty="0">
                <a:latin typeface="Myriad Pro" pitchFamily="34" charset="0"/>
              </a:rPr>
              <a:t>4-й цикл — производство автомобилей и других машин, химическая промышленность, нефтепереработка и двигатели внутреннего сгорания, массовое производство;</a:t>
            </a:r>
          </a:p>
          <a:p>
            <a:pPr marL="228600" indent="-228600" algn="l">
              <a:spcAft>
                <a:spcPts val="600"/>
              </a:spcAft>
              <a:buFont typeface="Arial" panose="020B0604020202020204" pitchFamily="34" charset="0"/>
              <a:buChar char="•"/>
            </a:pPr>
            <a:r>
              <a:rPr lang="ru-RU" sz="1200" dirty="0">
                <a:latin typeface="Myriad Pro" pitchFamily="34" charset="0"/>
              </a:rPr>
              <a:t>5-й цикл — развитие электроники, робототехники, вычислительной, лазерной и телекоммуникационной техники;</a:t>
            </a:r>
          </a:p>
          <a:p>
            <a:pPr marL="228600" indent="-228600" algn="l">
              <a:spcAft>
                <a:spcPts val="600"/>
              </a:spcAft>
              <a:buFont typeface="Arial" panose="020B0604020202020204" pitchFamily="34" charset="0"/>
              <a:buChar char="•"/>
            </a:pPr>
            <a:r>
              <a:rPr lang="ru-RU" sz="1200" dirty="0">
                <a:latin typeface="Myriad Pro" pitchFamily="34" charset="0"/>
              </a:rPr>
              <a:t>6-й цикл — </a:t>
            </a:r>
            <a:r>
              <a:rPr lang="ru-RU" sz="1200" dirty="0" smtClean="0">
                <a:latin typeface="Myriad Pro" pitchFamily="34" charset="0"/>
              </a:rPr>
              <a:t>NBIC-конвергенция</a:t>
            </a:r>
            <a:r>
              <a:rPr lang="en-US" sz="1200" dirty="0">
                <a:latin typeface="Myriad Pro" pitchFamily="34" charset="0"/>
              </a:rPr>
              <a:t> </a:t>
            </a:r>
            <a:r>
              <a:rPr lang="ru-RU" sz="1200" dirty="0" smtClean="0">
                <a:latin typeface="Myriad Pro" pitchFamily="34" charset="0"/>
              </a:rPr>
              <a:t>(нано-</a:t>
            </a:r>
            <a:r>
              <a:rPr lang="ru-RU" sz="1200" dirty="0">
                <a:latin typeface="Myriad Pro" pitchFamily="34" charset="0"/>
              </a:rPr>
              <a:t>, био-, информационных и когнитивных технологий</a:t>
            </a:r>
            <a:r>
              <a:rPr lang="ru-RU" sz="1200" dirty="0" smtClean="0">
                <a:latin typeface="Myriad Pro" pitchFamily="34" charset="0"/>
              </a:rPr>
              <a:t>)</a:t>
            </a:r>
            <a:endParaRPr lang="en-US" sz="1200" dirty="0">
              <a:latin typeface="Myriad Pro" pitchFamily="34" charset="0"/>
            </a:endParaRPr>
          </a:p>
        </p:txBody>
      </p:sp>
      <p:sp>
        <p:nvSpPr>
          <p:cNvPr id="7" name="Content Placeholder 2"/>
          <p:cNvSpPr txBox="1">
            <a:spLocks/>
          </p:cNvSpPr>
          <p:nvPr/>
        </p:nvSpPr>
        <p:spPr bwMode="auto">
          <a:xfrm>
            <a:off x="3581400" y="4197601"/>
            <a:ext cx="5562600" cy="666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1313" indent="-341313" algn="l" rtl="0" eaLnBrk="0" fontAlgn="base" hangingPunct="0">
              <a:spcBef>
                <a:spcPct val="20000"/>
              </a:spcBef>
              <a:spcAft>
                <a:spcPct val="0"/>
              </a:spcAft>
              <a:buClr>
                <a:srgbClr val="86C836"/>
              </a:buClr>
              <a:buFont typeface="Wingdings" pitchFamily="2" charset="2"/>
              <a:buChar char="§"/>
              <a:defRPr sz="2400">
                <a:solidFill>
                  <a:srgbClr val="282D63"/>
                </a:solidFill>
                <a:latin typeface="Myriad Pro" pitchFamily="34" charset="0"/>
                <a:ea typeface="+mn-ea"/>
                <a:cs typeface="+mn-cs"/>
              </a:defRPr>
            </a:lvl1pPr>
            <a:lvl2pPr marL="741363" indent="-284163" algn="l" rtl="0" eaLnBrk="0" fontAlgn="base" hangingPunct="0">
              <a:spcBef>
                <a:spcPct val="20000"/>
              </a:spcBef>
              <a:spcAft>
                <a:spcPct val="0"/>
              </a:spcAft>
              <a:buClr>
                <a:srgbClr val="86C836"/>
              </a:buClr>
              <a:buFont typeface="Wingdings" pitchFamily="2" charset="2"/>
              <a:buChar char="§"/>
              <a:defRPr sz="1900">
                <a:solidFill>
                  <a:srgbClr val="282D63"/>
                </a:solidFill>
                <a:latin typeface="Myriad Pro" pitchFamily="34" charset="0"/>
              </a:defRPr>
            </a:lvl2pPr>
            <a:lvl3pPr marL="1141413" indent="-227013" algn="l" rtl="0" eaLnBrk="0" fontAlgn="base" hangingPunct="0">
              <a:spcBef>
                <a:spcPct val="20000"/>
              </a:spcBef>
              <a:spcAft>
                <a:spcPct val="0"/>
              </a:spcAft>
              <a:buClr>
                <a:srgbClr val="86C836"/>
              </a:buClr>
              <a:buFont typeface="Wingdings" pitchFamily="2" charset="2"/>
              <a:buChar char="§"/>
              <a:defRPr sz="1700">
                <a:solidFill>
                  <a:srgbClr val="282D63"/>
                </a:solidFill>
                <a:latin typeface="Myriad Pro" pitchFamily="34" charset="0"/>
              </a:defRPr>
            </a:lvl3pPr>
            <a:lvl4pPr marL="1598613" indent="-227013" algn="l" rtl="0" eaLnBrk="0" fontAlgn="base" hangingPunct="0">
              <a:spcBef>
                <a:spcPct val="20000"/>
              </a:spcBef>
              <a:spcAft>
                <a:spcPct val="0"/>
              </a:spcAft>
              <a:buClr>
                <a:srgbClr val="86C836"/>
              </a:buClr>
              <a:buFont typeface="Wingdings" pitchFamily="2" charset="2"/>
              <a:buChar char="§"/>
              <a:defRPr sz="1600">
                <a:solidFill>
                  <a:srgbClr val="282D63"/>
                </a:solidFill>
                <a:latin typeface="Myriad Pro" pitchFamily="34" charset="0"/>
              </a:defRPr>
            </a:lvl4pPr>
            <a:lvl5pPr marL="2055813" indent="-227013" algn="l" rtl="0" eaLnBrk="0" fontAlgn="base" hangingPunct="0">
              <a:spcBef>
                <a:spcPct val="20000"/>
              </a:spcBef>
              <a:spcAft>
                <a:spcPct val="0"/>
              </a:spcAft>
              <a:buClr>
                <a:schemeClr val="folHlink"/>
              </a:buClr>
              <a:buFont typeface="Wingdings" pitchFamily="2" charset="2"/>
              <a:buChar char="»"/>
              <a:defRPr sz="2000">
                <a:solidFill>
                  <a:srgbClr val="282D63"/>
                </a:solidFill>
                <a:latin typeface="Myriad Pro" pitchFamily="34" charset="0"/>
              </a:defRPr>
            </a:lvl5pPr>
            <a:lvl6pPr marL="2514600" indent="-228600" algn="l" rtl="0" fontAlgn="base">
              <a:spcBef>
                <a:spcPct val="20000"/>
              </a:spcBef>
              <a:spcAft>
                <a:spcPct val="0"/>
              </a:spcAft>
              <a:buClr>
                <a:schemeClr val="folHlink"/>
              </a:buClr>
              <a:buFont typeface="Wingdings" pitchFamily="2" charset="2"/>
              <a:defRPr sz="2000">
                <a:solidFill>
                  <a:srgbClr val="282D63"/>
                </a:solidFill>
                <a:latin typeface="+mn-lt"/>
              </a:defRPr>
            </a:lvl6pPr>
            <a:lvl7pPr marL="2971800" indent="-228600" algn="l" rtl="0" fontAlgn="base">
              <a:spcBef>
                <a:spcPct val="20000"/>
              </a:spcBef>
              <a:spcAft>
                <a:spcPct val="0"/>
              </a:spcAft>
              <a:buClr>
                <a:schemeClr val="folHlink"/>
              </a:buClr>
              <a:buFont typeface="Wingdings" pitchFamily="2" charset="2"/>
              <a:defRPr sz="2000">
                <a:solidFill>
                  <a:srgbClr val="282D63"/>
                </a:solidFill>
                <a:latin typeface="+mn-lt"/>
              </a:defRPr>
            </a:lvl7pPr>
            <a:lvl8pPr marL="3429000" indent="-228600" algn="l" rtl="0" fontAlgn="base">
              <a:spcBef>
                <a:spcPct val="20000"/>
              </a:spcBef>
              <a:spcAft>
                <a:spcPct val="0"/>
              </a:spcAft>
              <a:buClr>
                <a:schemeClr val="folHlink"/>
              </a:buClr>
              <a:buFont typeface="Wingdings" pitchFamily="2" charset="2"/>
              <a:defRPr sz="2000">
                <a:solidFill>
                  <a:srgbClr val="282D63"/>
                </a:solidFill>
                <a:latin typeface="+mn-lt"/>
              </a:defRPr>
            </a:lvl8pPr>
            <a:lvl9pPr marL="3886200" indent="-228600" algn="l" rtl="0" fontAlgn="base">
              <a:spcBef>
                <a:spcPct val="20000"/>
              </a:spcBef>
              <a:spcAft>
                <a:spcPct val="0"/>
              </a:spcAft>
              <a:buClr>
                <a:schemeClr val="folHlink"/>
              </a:buClr>
              <a:buFont typeface="Wingdings" pitchFamily="2" charset="2"/>
              <a:defRPr sz="2000">
                <a:solidFill>
                  <a:srgbClr val="282D63"/>
                </a:solidFill>
                <a:latin typeface="+mn-lt"/>
              </a:defRPr>
            </a:lvl9pPr>
          </a:lstStyle>
          <a:p>
            <a:pPr>
              <a:buFont typeface="Wingdings" pitchFamily="2" charset="2"/>
              <a:buNone/>
            </a:pPr>
            <a:r>
              <a:rPr lang="ru-RU" sz="2000" b="1" kern="0" dirty="0" smtClean="0"/>
              <a:t>	</a:t>
            </a:r>
            <a:r>
              <a:rPr lang="en-US" sz="2000" b="1" kern="0" dirty="0" smtClean="0"/>
              <a:t>C</a:t>
            </a:r>
            <a:r>
              <a:rPr lang="ru-RU" sz="2000" b="1" kern="0" dirty="0" smtClean="0"/>
              <a:t>ледующие 30 лет мир будет развиваться за счет биотехнологий</a:t>
            </a:r>
            <a:endParaRPr lang="en-US" sz="2000" b="1" kern="0" dirty="0"/>
          </a:p>
        </p:txBody>
      </p:sp>
    </p:spTree>
    <p:extLst>
      <p:ext uri="{BB962C8B-B14F-4D97-AF65-F5344CB8AC3E}">
        <p14:creationId xmlns:p14="http://schemas.microsoft.com/office/powerpoint/2010/main" val="43399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65000"/>
                  </a:schemeClr>
                </a:solidFill>
              </a:rPr>
              <a:t>Введение</a:t>
            </a:r>
          </a:p>
          <a:p>
            <a:r>
              <a:rPr lang="ru-RU" sz="1600" dirty="0" smtClean="0">
                <a:solidFill>
                  <a:schemeClr val="accent3">
                    <a:lumMod val="65000"/>
                  </a:schemeClr>
                </a:solidFill>
              </a:rPr>
              <a:t>Жидкое биотопливо – классификация</a:t>
            </a:r>
          </a:p>
          <a:p>
            <a:r>
              <a:rPr lang="ru-RU" sz="1600" dirty="0" smtClean="0">
                <a:solidFill>
                  <a:schemeClr val="accent3">
                    <a:lumMod val="65000"/>
                  </a:schemeClr>
                </a:solidFill>
              </a:rPr>
              <a:t>Первое поколение – из пищевого сырья</a:t>
            </a:r>
          </a:p>
          <a:p>
            <a:pPr lvl="1"/>
            <a:r>
              <a:rPr lang="ru-RU" sz="1400" dirty="0" smtClean="0">
                <a:solidFill>
                  <a:schemeClr val="accent3">
                    <a:lumMod val="65000"/>
                  </a:schemeClr>
                </a:solidFill>
              </a:rPr>
              <a:t>Состояние дел</a:t>
            </a:r>
          </a:p>
          <a:p>
            <a:pPr lvl="1"/>
            <a:r>
              <a:rPr lang="ru-RU" sz="1400" dirty="0" smtClean="0">
                <a:solidFill>
                  <a:schemeClr val="accent3">
                    <a:lumMod val="65000"/>
                  </a:schemeClr>
                </a:solidFill>
              </a:rPr>
              <a:t>Дебаты </a:t>
            </a:r>
            <a:r>
              <a:rPr lang="en-US" sz="1400" dirty="0" smtClean="0">
                <a:solidFill>
                  <a:schemeClr val="accent3">
                    <a:lumMod val="65000"/>
                  </a:schemeClr>
                </a:solidFill>
              </a:rPr>
              <a:t>Food vs Fuel </a:t>
            </a:r>
            <a:endParaRPr lang="ru-RU" sz="1400" dirty="0" smtClean="0">
              <a:solidFill>
                <a:schemeClr val="accent3">
                  <a:lumMod val="65000"/>
                </a:schemeClr>
              </a:solidFill>
            </a:endParaRPr>
          </a:p>
          <a:p>
            <a:pPr lvl="1"/>
            <a:r>
              <a:rPr lang="ru-RU" sz="1400" dirty="0" smtClean="0">
                <a:solidFill>
                  <a:schemeClr val="accent3">
                    <a:lumMod val="65000"/>
                  </a:schemeClr>
                </a:solidFill>
              </a:rPr>
              <a:t>Состояние в России</a:t>
            </a:r>
          </a:p>
          <a:p>
            <a:r>
              <a:rPr lang="ru-RU" sz="1600" b="1" dirty="0" smtClean="0">
                <a:solidFill>
                  <a:srgbClr val="002060"/>
                </a:solidFill>
              </a:rPr>
              <a:t>Второе и последующие поколения</a:t>
            </a:r>
          </a:p>
          <a:p>
            <a:pPr lvl="1"/>
            <a:r>
              <a:rPr lang="ru-RU" sz="1400" dirty="0" smtClean="0">
                <a:solidFill>
                  <a:schemeClr val="accent3">
                    <a:lumMod val="65000"/>
                  </a:schemeClr>
                </a:solidFill>
              </a:rPr>
              <a:t>Биохимическая конверсия  (биотехнологии)</a:t>
            </a:r>
          </a:p>
          <a:p>
            <a:pPr lvl="1"/>
            <a:r>
              <a:rPr lang="ru-RU" sz="1400" b="1" dirty="0" smtClean="0"/>
              <a:t>Термохимическая конверсия </a:t>
            </a:r>
          </a:p>
          <a:p>
            <a:pPr lvl="2"/>
            <a:r>
              <a:rPr lang="ru-RU" sz="1200" b="1" dirty="0" smtClean="0">
                <a:solidFill>
                  <a:schemeClr val="accent3">
                    <a:lumMod val="65000"/>
                  </a:schemeClr>
                </a:solidFill>
              </a:rPr>
              <a:t>Газификация</a:t>
            </a:r>
            <a:r>
              <a:rPr lang="ru-RU" sz="1200" b="1" dirty="0" smtClean="0"/>
              <a:t> </a:t>
            </a:r>
          </a:p>
          <a:p>
            <a:pPr lvl="2"/>
            <a:r>
              <a:rPr lang="ru-RU" sz="1200" b="1" dirty="0" smtClean="0"/>
              <a:t>Пиролиз</a:t>
            </a:r>
          </a:p>
          <a:p>
            <a:pPr lvl="1"/>
            <a:r>
              <a:rPr lang="ru-RU" sz="1400" dirty="0" smtClean="0">
                <a:solidFill>
                  <a:schemeClr val="accent3">
                    <a:lumMod val="65000"/>
                  </a:schemeClr>
                </a:solidFill>
              </a:rPr>
              <a:t>Биогаз</a:t>
            </a:r>
          </a:p>
          <a:p>
            <a:pPr lvl="1"/>
            <a:r>
              <a:rPr lang="ru-RU" sz="1400" dirty="0" smtClean="0">
                <a:solidFill>
                  <a:schemeClr val="accent3">
                    <a:lumMod val="65000"/>
                  </a:schemeClr>
                </a:solidFill>
              </a:rPr>
              <a:t>Водоросли</a:t>
            </a:r>
          </a:p>
          <a:p>
            <a:r>
              <a:rPr lang="ru-RU" sz="1600" dirty="0" smtClean="0">
                <a:solidFill>
                  <a:schemeClr val="accent3">
                    <a:lumMod val="65000"/>
                  </a:schemeClr>
                </a:solidFill>
              </a:rPr>
              <a:t>Авиационное биотопливо</a:t>
            </a:r>
          </a:p>
          <a:p>
            <a:r>
              <a:rPr lang="ru-RU" sz="1600" dirty="0" smtClean="0">
                <a:solidFill>
                  <a:schemeClr val="accent3">
                    <a:lumMod val="65000"/>
                  </a:schemeClr>
                </a:solidFill>
              </a:rPr>
              <a:t>Горизонты</a:t>
            </a:r>
          </a:p>
        </p:txBody>
      </p:sp>
    </p:spTree>
    <p:extLst>
      <p:ext uri="{BB962C8B-B14F-4D97-AF65-F5344CB8AC3E}">
        <p14:creationId xmlns:p14="http://schemas.microsoft.com/office/powerpoint/2010/main" val="32267285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Процесс быстрого пиролиза</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266950"/>
            <a:ext cx="3568824" cy="2495550"/>
          </a:xfrm>
        </p:spPr>
      </p:pic>
      <p:sp>
        <p:nvSpPr>
          <p:cNvPr id="3" name="Rectangle 2"/>
          <p:cNvSpPr/>
          <p:nvPr/>
        </p:nvSpPr>
        <p:spPr>
          <a:xfrm>
            <a:off x="228600" y="1140590"/>
            <a:ext cx="3763304" cy="1015663"/>
          </a:xfrm>
          <a:prstGeom prst="rect">
            <a:avLst/>
          </a:prstGeom>
        </p:spPr>
        <p:txBody>
          <a:bodyPr wrap="square">
            <a:spAutoFit/>
          </a:bodyPr>
          <a:lstStyle/>
          <a:p>
            <a:pPr algn="l"/>
            <a:r>
              <a:rPr lang="ru-RU" sz="2000" dirty="0" smtClean="0">
                <a:latin typeface="Myriad Pro" pitchFamily="34" charset="0"/>
              </a:rPr>
              <a:t>Увеличение плотности энергии в 4-8 раз по сравнению с биомассой</a:t>
            </a:r>
            <a:endParaRPr lang="en-US" sz="2000" dirty="0">
              <a:latin typeface="Myriad Pro"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76350"/>
            <a:ext cx="431770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293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24039"/>
            <a:ext cx="2552700" cy="145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720204" y="1491632"/>
            <a:ext cx="4787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endParaRPr lang="ru-RU" sz="2400" b="1" dirty="0"/>
          </a:p>
        </p:txBody>
      </p:sp>
      <p:pic>
        <p:nvPicPr>
          <p:cNvPr id="14342" name="Picture 2" descr="H:\КИББ\bio_bitum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647950"/>
            <a:ext cx="2563812" cy="173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ru-RU" dirty="0" smtClean="0"/>
              <a:t>Применение как связывающего для дорожных покрытий</a:t>
            </a:r>
            <a:endParaRPr lang="en-US" dirty="0"/>
          </a:p>
        </p:txBody>
      </p:sp>
      <p:sp>
        <p:nvSpPr>
          <p:cNvPr id="3" name="Content Placeholder 2"/>
          <p:cNvSpPr>
            <a:spLocks noGrp="1"/>
          </p:cNvSpPr>
          <p:nvPr>
            <p:ph idx="1"/>
          </p:nvPr>
        </p:nvSpPr>
        <p:spPr>
          <a:xfrm>
            <a:off x="685800" y="1028700"/>
            <a:ext cx="5257800" cy="3714750"/>
          </a:xfrm>
        </p:spPr>
        <p:txBody>
          <a:bodyPr/>
          <a:lstStyle/>
          <a:p>
            <a:pPr>
              <a:spcBef>
                <a:spcPts val="1200"/>
              </a:spcBef>
            </a:pPr>
            <a:r>
              <a:rPr lang="en-US" dirty="0"/>
              <a:t>Additive </a:t>
            </a:r>
            <a:r>
              <a:rPr lang="en-US" dirty="0" smtClean="0"/>
              <a:t>to road binder </a:t>
            </a:r>
            <a:r>
              <a:rPr lang="en-US" dirty="0"/>
              <a:t>up to 20 %</a:t>
            </a:r>
          </a:p>
          <a:p>
            <a:pPr>
              <a:spcBef>
                <a:spcPts val="1200"/>
              </a:spcBef>
            </a:pPr>
            <a:r>
              <a:rPr lang="en-US" dirty="0" smtClean="0"/>
              <a:t>Improve </a:t>
            </a:r>
            <a:r>
              <a:rPr lang="en-US" dirty="0"/>
              <a:t>of </a:t>
            </a:r>
            <a:r>
              <a:rPr lang="en-US" dirty="0" smtClean="0"/>
              <a:t>binding properties</a:t>
            </a:r>
            <a:endParaRPr lang="en-US" dirty="0"/>
          </a:p>
          <a:p>
            <a:pPr>
              <a:spcBef>
                <a:spcPts val="1200"/>
              </a:spcBef>
            </a:pPr>
            <a:r>
              <a:rPr lang="en-US" dirty="0" smtClean="0"/>
              <a:t>Stabilization </a:t>
            </a:r>
            <a:r>
              <a:rPr lang="en-US" dirty="0"/>
              <a:t>of bitumen </a:t>
            </a:r>
            <a:r>
              <a:rPr lang="en-US" dirty="0" smtClean="0"/>
              <a:t>properties</a:t>
            </a:r>
            <a:endParaRPr lang="en-US" dirty="0"/>
          </a:p>
          <a:p>
            <a:pPr>
              <a:spcBef>
                <a:spcPts val="1200"/>
              </a:spcBef>
            </a:pPr>
            <a:r>
              <a:rPr lang="en-US" dirty="0" smtClean="0"/>
              <a:t>Enhance </a:t>
            </a:r>
            <a:r>
              <a:rPr lang="en-US" dirty="0"/>
              <a:t>soil when combined with mineral </a:t>
            </a:r>
            <a:r>
              <a:rPr lang="en-US" dirty="0" smtClean="0"/>
              <a:t>binder</a:t>
            </a:r>
            <a:endParaRPr lang="en-US" dirty="0"/>
          </a:p>
          <a:p>
            <a:endParaRPr lang="en-US" dirty="0"/>
          </a:p>
        </p:txBody>
      </p:sp>
    </p:spTree>
    <p:extLst>
      <p:ext uri="{BB962C8B-B14F-4D97-AF65-F5344CB8AC3E}">
        <p14:creationId xmlns:p14="http://schemas.microsoft.com/office/powerpoint/2010/main" val="38003466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latin typeface="Tahoma" pitchFamily="34" charset="0"/>
              </a:rPr>
              <a:t>Замена фенола в фенолформальдегидной смоле</a:t>
            </a:r>
            <a:endParaRPr lang="ru-RU" b="1" dirty="0" smtClean="0">
              <a:latin typeface="Tahoma" pitchFamily="34" charset="0"/>
            </a:endParaRPr>
          </a:p>
        </p:txBody>
      </p:sp>
      <p:sp>
        <p:nvSpPr>
          <p:cNvPr id="7" name="Content Placeholder 6"/>
          <p:cNvSpPr>
            <a:spLocks noGrp="1"/>
          </p:cNvSpPr>
          <p:nvPr>
            <p:ph idx="1"/>
          </p:nvPr>
        </p:nvSpPr>
        <p:spPr>
          <a:xfrm>
            <a:off x="685800" y="3490317"/>
            <a:ext cx="5410200" cy="1443633"/>
          </a:xfrm>
        </p:spPr>
        <p:txBody>
          <a:bodyPr/>
          <a:lstStyle/>
          <a:p>
            <a:r>
              <a:rPr lang="en-US" sz="2000" dirty="0" smtClean="0"/>
              <a:t>Replacing </a:t>
            </a:r>
            <a:r>
              <a:rPr lang="en-US" sz="2000" dirty="0"/>
              <a:t>of up to 50% of phenol in phenol formaldehyde resin</a:t>
            </a:r>
            <a:endParaRPr lang="ru-RU" sz="2000" dirty="0"/>
          </a:p>
          <a:p>
            <a:endParaRPr lang="en-US" sz="2000" dirty="0"/>
          </a:p>
        </p:txBody>
      </p:sp>
      <p:sp>
        <p:nvSpPr>
          <p:cNvPr id="15365" name="AutoShape 6" descr="data:image/jpeg;base64,/9j/4AAQSkZJRgABAQAAAQABAAD/2wCEAAkGBhISEBQUEBISFBQVFBQUFhQXFRQYFRYUFBQVFBQUFBUXHCYeFxkjGRQUHy8gIycpLiwsFR4xNTEqNSYvLCkBCQoKDgwMFA8PFCkdFxgpKSkpKSkpKSkpKSkpKSkpKSkpKSkpKSkpKSkpKSkpKSkpKSkpKSkpKSkpKSkpKSkpKf/AABEIAIQAsAMBIgACEQEDEQH/xAAaAAACAwEBAAAAAAAAAAAAAAAAAQIDBAUG/8QAOxAAAQMBBAcGAwcEAwEAAAAAAQACEQMSITFBBCJRYXGBkQUTMlJyoUKx8BQjM2KCwfFTktHhFUNjBv/EABgBAQEBAQEAAAAAAAAAAAAAAAABAgMF/8QAGREBAQEBAQEAAAAAAAAAAAAAABEBMQIh/9oADAMBAAIRAxEAPwD2VtAeqwFNoXkvYTCkGoaFIKoSaEIhpShEqgTQhAQiEJoBMBCaAhCE4QKEwgIUBCITCYQKEQmgIOe0K5oUWhSQSRKSFRJJIFNAwhIoQNAQAmgFKEgE4QNNKUpUEgUpQCiUAnCFKECCaaAgEJQq31tilWMtKsCJBlWSuNR0um+/8J5+JsQfU3A8oWoaTUZ4hbb5mX9W+Ie60joIhU6PpjHiWkH6y2q1A0IlCAUpUYTQOVIKMphESlIlEphRSQAmmgRCAEIlBKUWlC0ouepYsWmol3iotILljfS5iw1VEMJ3fNKk2/6gLQrmXpuvFEz4hI8zf3araGk1GXsNtvuFE1hP3jS07R+4/lRq0D4ma35mmDzGa7ubc3TqTz94LLvMDYdO/In1Ba6VSo3Aio3o8D0/FyXCZpgN1RtrK0LncCPrmtGj03NE0X22+XMcj/pZi13qHaDXXeE5g3RtnYtMrgf8ox5Dazb8iZuO5wvB49Vrpl7fw3Bw2OuPI4HpzU1a60pLDQ7UaTZdLXDIj9tnVbWunD2QSTUU7SgkmErSVtBNIqs1gjvCcApSJkqNvYkKe0qwAZKL8VvJi8gfNVgqyrEX/NQBCzq4YagtCk0OOAVVTSmtwh7gYidUcXAX8AmZVq6hTxcbgMScI2nYs+k9pQNQj1EGI2gXdTHNc2pWdWJJqEhuYJbSZzF1rqeCyk02vAptt1Dg4ib/AMrTMG/F0ncF0zzGKrq9nvYNQ2m+R8kfpdi1Yu9Ad4nUX7HHVJ2B+B53r0NtU19Fa8Q4A7jh0XWOdcqrUGFZhB84uPUYqTad0tcHAZi54/yk/sx7B907V/pv1qfLNvI8lmFVoOsDRdgCTLDuFQYcHCFFrWdIm54Dxnk8cv4KmGkCaTp/Kbj73dY4qmpWiO9bwdgY3OFxHDohrZE03Bw4w4fW+EGkdp3RWYdmB6jMciVp0Z5xpVLtjjaGyLX7OXNOlOvBAdta4QVWwMJlhNN/lcSOjhMjqFIteip9qiYqAtOw58Dg7kVubUBwXmPt72izWbLTt+oPKOa0UK2dJ8R8Jkxz8Q5ysxa9A4qkEk7tqxN7SyqNI2jbvBwPJb6NdrhqEEfWSzK0naAyURVcTdG/amaamFSpwmFBV1tKayLbgJwGZjGBiiL45/Wap0nTadPxXuxsgS7dI+Hifdc/S+1DeAbLTcIOuTsEZ7hJWQNAxBBxsjx8XkzY5ydysSp6T2hUqmy1sDJg2Cb3ReRxIG5Zqrmzru7w3myHEUwBwgu5QN5Ta59WW0gLJiTfYN8EE41Dxu3K1rKVC8nvKgOJNzeLsuF54Kh0tCfU8ZssaLsAxoPlaIjifdW/aadIRSAnC24TPpbifYLPW0l9S+YbkXDV32GYuO8qNAyfuWknOo7Hm7Lg3qiNrqajO1bHNVb6a6sM4eq6tBrheBw2q19JQNyI5j+y3MnunWR5CLVM/pOB4LM54B1x3RwDsaf9wvbwK7jXqL6TXYqRa5JquDR3wa9uTh8wZ+RCiKbXD7tzXDyuN45/56rS/sssk0XWZxbALDxYbukLHUIH4je6PnbJp9PE35b1FqTKr2aoN39N94/Sf5Ch37CdYGiZgTrU79jhez2U7T7IthlRl0OBkcZ+uKiaYPgcD+V2HI4/NBo+1VWeJtpm2RHXA8wOKvoPb/1uLHTJEyP7SfkubRrGmYgsn4TJYeBFw5dFZWNJ0TaZObb2zlMYcbjwUi13KfbTmfiCR5v9/wCYXRp6YwtLrQAGJN0LyznPZeSXsj1XbZi0OcqejMa5stkNkl06rRcIkm4Z4YrO41muzX7WJ/CwzeRvyB+Z91kqP+IkAG626ST6W4vPQcVntARmcJIhg9LJ1jsnor6OiuOu82Rm55190TczhjuCcEGvsmGh9oiJuNZzQIvI1aTdwhWjQwBOkERiKbZO/wDWd5gJmu1jYpiyCfERLidwN5dvMqgvvMkg536x9bjc3heeCIuraXUcC1mo2PC060fnfgwbh7qmy1sBoDnZCJHIHHiYHFWUqDn3DVbOyJ3gHEnzOXQ0fRA3AY4nM8TmrErJT7OLzNW+Y1ZnhJ/YXLqU6YAuAEZZJSkXLTO6sLVAhXJFq2igtCrdTWgtUbKDFUoqoyF0S1UvoqDIHKLmA4hWvoKlwIQYqnZZaS6k4sJ2eE+puBWGsz+qyz/6UwbJ9TMRxC7QKTgDig5TC8NmRVpnOQ4f3AT16qDGMcdQljjg0zB9JGPCStdXssSXUyWO2tz9QNzuYWOvd+Mwja9gkH10z8xPJSKspPfTI+ESMfDyy6RwW7RW96DYAbDtY4xsuuvIum5c+lVeBLHNqszg2uRGIPVa9FqWmmyC3C0CdQXXHf8AVyxrWN5qMp+GCRi4xA5/sOqoq1yYJ5XX/oZn8lS4X5udlIw3sZgPU72Wih2eXGXnlN59TsTwwSFUMaXE2BfgXTfwe8YelvVb9F7OAvN59hwGXFaadMAXKdpajNMABBcoSo2lUWFyRcotaVNrFRrTUFKVoBUbKkmEFRao2VcQkWqDOWqp9CVqLFGygwu0NVnQyulBUm0yg5f2RyDobj8K7DaCsFEKDylf/wCeJdaYHNd5mmDz281o0fsWvZ+8sT5gIeRvb4Z3r07TCmHJBwNG0EMFzT7kneSbyrrUZLruZKqczcpByy5RLl0XUxsUHUgrBhCsZTWjugpCmqK201fTpqTGKwBBQEwmhUJSSQgaEkIAosoQgkApBNCgAmE0IA3IBTQgcpFCEFb2qkhCEAAptCEILAmhCD//2Q=="/>
          <p:cNvSpPr>
            <a:spLocks noChangeAspect="1" noChangeArrowheads="1"/>
          </p:cNvSpPr>
          <p:nvPr/>
        </p:nvSpPr>
        <p:spPr bwMode="auto">
          <a:xfrm>
            <a:off x="155575" y="-108346"/>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5366" name="AutoShape 8" descr="data:image/jpeg;base64,/9j/4AAQSkZJRgABAQAAAQABAAD/2wCEAAkGBhISEBQUEBISFBQVFBQUFhQXFRQYFRYUFBQVFBQUFBUXHCYeFxkjGRQUHy8gIycpLiwsFR4xNTEqNSYvLCkBCQoKDgwMFA8PFCkdFxgpKSkpKSkpKSkpKSkpKSkpKSkpKSkpKSkpKSkpKSkpKSkpKSkpKSkpKSkpKSkpKSkpKf/AABEIAIQAsAMBIgACEQEDEQH/xAAaAAACAwEBAAAAAAAAAAAAAAAAAQIDBAUG/8QAOxAAAQMBBAcGAwcEAwEAAAAAAQACEQMSITFBBCJRYXGBkQUTMlJyoUKx8BQjM2KCwfFTktHhFUNjBv/EABgBAQEBAQEAAAAAAAAAAAAAAAABAgMF/8QAGREBAQEBAQEAAAAAAAAAAAAAABEBMQIh/9oADAMBAAIRAxEAPwD2VtAeqwFNoXkvYTCkGoaFIKoSaEIhpShEqgTQhAQiEJoBMBCaAhCE4QKEwgIUBCITCYQKEQmgIOe0K5oUWhSQSRKSFRJJIFNAwhIoQNAQAmgFKEgE4QNNKUpUEgUpQCiUAnCFKECCaaAgEJQq31tilWMtKsCJBlWSuNR0um+/8J5+JsQfU3A8oWoaTUZ4hbb5mX9W+Ie60joIhU6PpjHiWkH6y2q1A0IlCAUpUYTQOVIKMphESlIlEphRSQAmmgRCAEIlBKUWlC0ouepYsWmol3iotILljfS5iw1VEMJ3fNKk2/6gLQrmXpuvFEz4hI8zf3araGk1GXsNtvuFE1hP3jS07R+4/lRq0D4ma35mmDzGa7ubc3TqTz94LLvMDYdO/In1Ba6VSo3Aio3o8D0/FyXCZpgN1RtrK0LncCPrmtGj03NE0X22+XMcj/pZi13qHaDXXeE5g3RtnYtMrgf8ox5Dazb8iZuO5wvB49Vrpl7fw3Bw2OuPI4HpzU1a60pLDQ7UaTZdLXDIj9tnVbWunD2QSTUU7SgkmErSVtBNIqs1gjvCcApSJkqNvYkKe0qwAZKL8VvJi8gfNVgqyrEX/NQBCzq4YagtCk0OOAVVTSmtwh7gYidUcXAX8AmZVq6hTxcbgMScI2nYs+k9pQNQj1EGI2gXdTHNc2pWdWJJqEhuYJbSZzF1rqeCyk02vAptt1Dg4ib/AMrTMG/F0ncF0zzGKrq9nvYNQ2m+R8kfpdi1Yu9Ad4nUX7HHVJ2B+B53r0NtU19Fa8Q4A7jh0XWOdcqrUGFZhB84uPUYqTad0tcHAZi54/yk/sx7B907V/pv1qfLNvI8lmFVoOsDRdgCTLDuFQYcHCFFrWdIm54Dxnk8cv4KmGkCaTp/Kbj73dY4qmpWiO9bwdgY3OFxHDohrZE03Bw4w4fW+EGkdp3RWYdmB6jMciVp0Z5xpVLtjjaGyLX7OXNOlOvBAdta4QVWwMJlhNN/lcSOjhMjqFIteip9qiYqAtOw58Dg7kVubUBwXmPt72izWbLTt+oPKOa0UK2dJ8R8Jkxz8Q5ysxa9A4qkEk7tqxN7SyqNI2jbvBwPJb6NdrhqEEfWSzK0naAyURVcTdG/amaamFSpwmFBV1tKayLbgJwGZjGBiiL45/Wap0nTadPxXuxsgS7dI+Hifdc/S+1DeAbLTcIOuTsEZ7hJWQNAxBBxsjx8XkzY5ydysSp6T2hUqmy1sDJg2Cb3ReRxIG5Zqrmzru7w3myHEUwBwgu5QN5Ta59WW0gLJiTfYN8EE41Dxu3K1rKVC8nvKgOJNzeLsuF54Kh0tCfU8ZssaLsAxoPlaIjifdW/aadIRSAnC24TPpbifYLPW0l9S+YbkXDV32GYuO8qNAyfuWknOo7Hm7Lg3qiNrqajO1bHNVb6a6sM4eq6tBrheBw2q19JQNyI5j+y3MnunWR5CLVM/pOB4LM54B1x3RwDsaf9wvbwK7jXqL6TXYqRa5JquDR3wa9uTh8wZ+RCiKbXD7tzXDyuN45/56rS/sssk0XWZxbALDxYbukLHUIH4je6PnbJp9PE35b1FqTKr2aoN39N94/Sf5Ch37CdYGiZgTrU79jhez2U7T7IthlRl0OBkcZ+uKiaYPgcD+V2HI4/NBo+1VWeJtpm2RHXA8wOKvoPb/1uLHTJEyP7SfkubRrGmYgsn4TJYeBFw5dFZWNJ0TaZObb2zlMYcbjwUi13KfbTmfiCR5v9/wCYXRp6YwtLrQAGJN0LyznPZeSXsj1XbZi0OcqejMa5stkNkl06rRcIkm4Z4YrO41muzX7WJ/CwzeRvyB+Z91kqP+IkAG626ST6W4vPQcVntARmcJIhg9LJ1jsnor6OiuOu82Rm55190TczhjuCcEGvsmGh9oiJuNZzQIvI1aTdwhWjQwBOkERiKbZO/wDWd5gJmu1jYpiyCfERLidwN5dvMqgvvMkg536x9bjc3heeCIuraXUcC1mo2PC060fnfgwbh7qmy1sBoDnZCJHIHHiYHFWUqDn3DVbOyJ3gHEnzOXQ0fRA3AY4nM8TmrErJT7OLzNW+Y1ZnhJ/YXLqU6YAuAEZZJSkXLTO6sLVAhXJFq2igtCrdTWgtUbKDFUoqoyF0S1UvoqDIHKLmA4hWvoKlwIQYqnZZaS6k4sJ2eE+puBWGsz+qyz/6UwbJ9TMRxC7QKTgDig5TC8NmRVpnOQ4f3AT16qDGMcdQljjg0zB9JGPCStdXssSXUyWO2tz9QNzuYWOvd+Mwja9gkH10z8xPJSKspPfTI+ESMfDyy6RwW7RW96DYAbDtY4xsuuvIum5c+lVeBLHNqszg2uRGIPVa9FqWmmyC3C0CdQXXHf8AVyxrWN5qMp+GCRi4xA5/sOqoq1yYJ5XX/oZn8lS4X5udlIw3sZgPU72Wih2eXGXnlN59TsTwwSFUMaXE2BfgXTfwe8YelvVb9F7OAvN59hwGXFaadMAXKdpajNMABBcoSo2lUWFyRcotaVNrFRrTUFKVoBUbKkmEFRao2VcQkWqDOWqp9CVqLFGygwu0NVnQyulBUm0yg5f2RyDobj8K7DaCsFEKDylf/wCeJdaYHNd5mmDz281o0fsWvZ+8sT5gIeRvb4Z3r07TCmHJBwNG0EMFzT7kneSbyrrUZLruZKqczcpByy5RLl0XUxsUHUgrBhCsZTWjugpCmqK201fTpqTGKwBBQEwmhUJSSQgaEkIAosoQgkApBNCgAmE0IA3IBTQgcpFCEFb2qkhCEAAptCEILAmhCD//2Q=="/>
          <p:cNvSpPr>
            <a:spLocks noChangeAspect="1" noChangeArrowheads="1"/>
          </p:cNvSpPr>
          <p:nvPr/>
        </p:nvSpPr>
        <p:spPr bwMode="auto">
          <a:xfrm>
            <a:off x="307975" y="5954"/>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grpSp>
        <p:nvGrpSpPr>
          <p:cNvPr id="6" name="Group 5"/>
          <p:cNvGrpSpPr/>
          <p:nvPr/>
        </p:nvGrpSpPr>
        <p:grpSpPr>
          <a:xfrm>
            <a:off x="6183312" y="1047750"/>
            <a:ext cx="2427288" cy="2937272"/>
            <a:chOff x="6105525" y="1362077"/>
            <a:chExt cx="2427288" cy="2937272"/>
          </a:xfrm>
        </p:grpSpPr>
        <p:pic>
          <p:nvPicPr>
            <p:cNvPr id="15363" name="Picture 2" descr="МФФ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525" y="1362077"/>
              <a:ext cx="2427288" cy="165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File:Spruce plywoo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5525" y="2928939"/>
              <a:ext cx="2427288" cy="137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142875" y="1123950"/>
            <a:ext cx="5648325" cy="2068115"/>
            <a:chOff x="0" y="1829993"/>
            <a:chExt cx="5648325" cy="2068115"/>
          </a:xfrm>
        </p:grpSpPr>
        <p:pic>
          <p:nvPicPr>
            <p:cNvPr id="15364" name="Picture 4" descr="http://upload.wikimedia.org/wikipedia/commons/thumb/9/95/3-D_Structure_of_Bakelite.png/300px-3-D_Structure_of_Bakel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813" y="1829993"/>
              <a:ext cx="2830512" cy="206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72855"/>
              <a:ext cx="2736850" cy="198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Прямая со стрелкой 7"/>
            <p:cNvCxnSpPr/>
            <p:nvPr/>
          </p:nvCxnSpPr>
          <p:spPr>
            <a:xfrm>
              <a:off x="2025653" y="1872855"/>
              <a:ext cx="1584325" cy="43219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2133384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7" name="Picture 39" descr="PNNL копи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200" y="4569620"/>
            <a:ext cx="833438" cy="6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60350" y="764452"/>
            <a:ext cx="8578850" cy="4292135"/>
            <a:chOff x="107950" y="1188860"/>
            <a:chExt cx="9107493" cy="3867726"/>
          </a:xfrm>
        </p:grpSpPr>
        <p:sp>
          <p:nvSpPr>
            <p:cNvPr id="13315" name="Text Box 4"/>
            <p:cNvSpPr txBox="1">
              <a:spLocks noChangeArrowheads="1"/>
            </p:cNvSpPr>
            <p:nvPr/>
          </p:nvSpPr>
          <p:spPr bwMode="auto">
            <a:xfrm>
              <a:off x="5505451" y="1788322"/>
              <a:ext cx="2913063" cy="26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sz="1300">
                <a:latin typeface="Verdana" pitchFamily="34" charset="0"/>
              </a:endParaRPr>
            </a:p>
          </p:txBody>
        </p:sp>
        <p:sp>
          <p:nvSpPr>
            <p:cNvPr id="13316" name="Rectangle 5"/>
            <p:cNvSpPr>
              <a:spLocks noChangeArrowheads="1"/>
            </p:cNvSpPr>
            <p:nvPr/>
          </p:nvSpPr>
          <p:spPr bwMode="auto">
            <a:xfrm>
              <a:off x="7235830" y="1906191"/>
              <a:ext cx="1908175" cy="2091928"/>
            </a:xfrm>
            <a:prstGeom prst="rect">
              <a:avLst/>
            </a:prstGeom>
            <a:solidFill>
              <a:srgbClr val="FFCC99"/>
            </a:solidFill>
            <a:ln w="9525">
              <a:solidFill>
                <a:schemeClr val="tx1"/>
              </a:solidFill>
              <a:miter lim="800000"/>
              <a:headEnd/>
              <a:tailEnd/>
            </a:ln>
          </p:spPr>
          <p:txBody>
            <a:bodyPr wrap="none" lIns="65306" tIns="32653" rIns="65306" bIns="32653" anchor="ctr"/>
            <a:lstStyle/>
            <a:p>
              <a:pPr defTabSz="652463"/>
              <a:endParaRPr lang="en-US" sz="1300">
                <a:latin typeface="Verdana" pitchFamily="34" charset="0"/>
              </a:endParaRPr>
            </a:p>
          </p:txBody>
        </p:sp>
        <p:sp>
          <p:nvSpPr>
            <p:cNvPr id="13317" name="Oval 13"/>
            <p:cNvSpPr>
              <a:spLocks noChangeArrowheads="1"/>
            </p:cNvSpPr>
            <p:nvPr/>
          </p:nvSpPr>
          <p:spPr bwMode="auto">
            <a:xfrm>
              <a:off x="1443043" y="2180037"/>
              <a:ext cx="414337" cy="311944"/>
            </a:xfrm>
            <a:prstGeom prst="ellipse">
              <a:avLst/>
            </a:prstGeom>
            <a:solidFill>
              <a:srgbClr val="99CC00"/>
            </a:solidFill>
            <a:ln w="9525">
              <a:solidFill>
                <a:schemeClr val="tx1"/>
              </a:solidFill>
              <a:round/>
              <a:headEnd/>
              <a:tailEnd/>
            </a:ln>
          </p:spPr>
          <p:txBody>
            <a:bodyPr wrap="none" lIns="65306" tIns="32653" rIns="65306" bIns="32653" anchor="ctr"/>
            <a:lstStyle/>
            <a:p>
              <a:pPr defTabSz="652463"/>
              <a:endParaRPr lang="en-US" sz="1300">
                <a:latin typeface="Verdana" pitchFamily="34" charset="0"/>
              </a:endParaRPr>
            </a:p>
          </p:txBody>
        </p:sp>
        <p:sp>
          <p:nvSpPr>
            <p:cNvPr id="13318" name="Line 16"/>
            <p:cNvSpPr>
              <a:spLocks noChangeShapeType="1"/>
            </p:cNvSpPr>
            <p:nvPr/>
          </p:nvSpPr>
          <p:spPr bwMode="auto">
            <a:xfrm flipV="1">
              <a:off x="2133605" y="2953941"/>
              <a:ext cx="1058863" cy="83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9" name="Oval 17"/>
            <p:cNvSpPr>
              <a:spLocks noChangeArrowheads="1"/>
            </p:cNvSpPr>
            <p:nvPr/>
          </p:nvSpPr>
          <p:spPr bwMode="auto">
            <a:xfrm>
              <a:off x="1441450" y="2809876"/>
              <a:ext cx="414338" cy="310754"/>
            </a:xfrm>
            <a:prstGeom prst="ellipse">
              <a:avLst/>
            </a:prstGeom>
            <a:solidFill>
              <a:srgbClr val="99CC00"/>
            </a:solidFill>
            <a:ln w="9525">
              <a:solidFill>
                <a:schemeClr val="tx1"/>
              </a:solidFill>
              <a:round/>
              <a:headEnd/>
              <a:tailEnd/>
            </a:ln>
          </p:spPr>
          <p:txBody>
            <a:bodyPr wrap="none" lIns="65306" tIns="32653" rIns="65306" bIns="32653" anchor="ctr"/>
            <a:lstStyle/>
            <a:p>
              <a:pPr defTabSz="652463"/>
              <a:endParaRPr lang="en-US" sz="1300">
                <a:latin typeface="Verdana" pitchFamily="34" charset="0"/>
              </a:endParaRPr>
            </a:p>
          </p:txBody>
        </p:sp>
        <p:sp>
          <p:nvSpPr>
            <p:cNvPr id="13320" name="Oval 18"/>
            <p:cNvSpPr>
              <a:spLocks noChangeArrowheads="1"/>
            </p:cNvSpPr>
            <p:nvPr/>
          </p:nvSpPr>
          <p:spPr bwMode="auto">
            <a:xfrm>
              <a:off x="504825" y="2219326"/>
              <a:ext cx="414338" cy="310754"/>
            </a:xfrm>
            <a:prstGeom prst="ellipse">
              <a:avLst/>
            </a:prstGeom>
            <a:solidFill>
              <a:srgbClr val="99CC00"/>
            </a:solidFill>
            <a:ln w="9525">
              <a:solidFill>
                <a:schemeClr val="tx1"/>
              </a:solidFill>
              <a:round/>
              <a:headEnd/>
              <a:tailEnd/>
            </a:ln>
          </p:spPr>
          <p:txBody>
            <a:bodyPr wrap="none" lIns="65306" tIns="32653" rIns="65306" bIns="32653" anchor="ctr"/>
            <a:lstStyle/>
            <a:p>
              <a:pPr defTabSz="652463"/>
              <a:endParaRPr lang="en-US" sz="1300">
                <a:latin typeface="Verdana" pitchFamily="34" charset="0"/>
              </a:endParaRPr>
            </a:p>
          </p:txBody>
        </p:sp>
        <p:sp>
          <p:nvSpPr>
            <p:cNvPr id="13321" name="Oval 19"/>
            <p:cNvSpPr>
              <a:spLocks noChangeArrowheads="1"/>
            </p:cNvSpPr>
            <p:nvPr/>
          </p:nvSpPr>
          <p:spPr bwMode="auto">
            <a:xfrm>
              <a:off x="871543" y="3189687"/>
              <a:ext cx="415925" cy="310753"/>
            </a:xfrm>
            <a:prstGeom prst="ellipse">
              <a:avLst/>
            </a:prstGeom>
            <a:solidFill>
              <a:srgbClr val="99CC00"/>
            </a:solidFill>
            <a:ln w="9525">
              <a:solidFill>
                <a:schemeClr val="tx1"/>
              </a:solidFill>
              <a:round/>
              <a:headEnd/>
              <a:tailEnd/>
            </a:ln>
          </p:spPr>
          <p:txBody>
            <a:bodyPr wrap="none" lIns="65306" tIns="32653" rIns="65306" bIns="32653" anchor="ctr"/>
            <a:lstStyle/>
            <a:p>
              <a:pPr defTabSz="652463"/>
              <a:endParaRPr lang="en-US" sz="1300">
                <a:latin typeface="Verdana" pitchFamily="34" charset="0"/>
              </a:endParaRPr>
            </a:p>
          </p:txBody>
        </p:sp>
        <p:sp>
          <p:nvSpPr>
            <p:cNvPr id="13322" name="Oval 20"/>
            <p:cNvSpPr>
              <a:spLocks noChangeArrowheads="1"/>
            </p:cNvSpPr>
            <p:nvPr/>
          </p:nvSpPr>
          <p:spPr bwMode="auto">
            <a:xfrm>
              <a:off x="665164" y="3790951"/>
              <a:ext cx="414337" cy="310754"/>
            </a:xfrm>
            <a:prstGeom prst="ellipse">
              <a:avLst/>
            </a:prstGeom>
            <a:solidFill>
              <a:srgbClr val="99CC00"/>
            </a:solidFill>
            <a:ln w="9525">
              <a:solidFill>
                <a:schemeClr val="tx1"/>
              </a:solidFill>
              <a:round/>
              <a:headEnd/>
              <a:tailEnd/>
            </a:ln>
          </p:spPr>
          <p:txBody>
            <a:bodyPr wrap="none" lIns="65306" tIns="32653" rIns="65306" bIns="32653" anchor="ctr"/>
            <a:lstStyle/>
            <a:p>
              <a:pPr defTabSz="652463"/>
              <a:endParaRPr lang="en-US" sz="1300">
                <a:latin typeface="Verdana" pitchFamily="34" charset="0"/>
              </a:endParaRPr>
            </a:p>
          </p:txBody>
        </p:sp>
        <p:sp>
          <p:nvSpPr>
            <p:cNvPr id="13323" name="Rectangle 21"/>
            <p:cNvSpPr>
              <a:spLocks noChangeArrowheads="1"/>
            </p:cNvSpPr>
            <p:nvPr/>
          </p:nvSpPr>
          <p:spPr bwMode="auto">
            <a:xfrm>
              <a:off x="3427418" y="2724151"/>
              <a:ext cx="2122487" cy="746522"/>
            </a:xfrm>
            <a:prstGeom prst="rect">
              <a:avLst/>
            </a:prstGeom>
            <a:solidFill>
              <a:srgbClr val="969696"/>
            </a:solidFill>
            <a:ln w="9525">
              <a:solidFill>
                <a:schemeClr val="tx1"/>
              </a:solidFill>
              <a:miter lim="800000"/>
              <a:headEnd/>
              <a:tailEnd/>
            </a:ln>
          </p:spPr>
          <p:txBody>
            <a:bodyPr wrap="none" lIns="65306" tIns="32653" rIns="65306" bIns="32653" anchor="ctr"/>
            <a:lstStyle/>
            <a:p>
              <a:pPr defTabSz="652463"/>
              <a:endParaRPr lang="en-US" sz="1300">
                <a:latin typeface="Verdana" pitchFamily="34" charset="0"/>
              </a:endParaRPr>
            </a:p>
          </p:txBody>
        </p:sp>
        <p:sp>
          <p:nvSpPr>
            <p:cNvPr id="13324" name="Rectangle 22"/>
            <p:cNvSpPr>
              <a:spLocks noChangeArrowheads="1"/>
            </p:cNvSpPr>
            <p:nvPr/>
          </p:nvSpPr>
          <p:spPr bwMode="auto">
            <a:xfrm>
              <a:off x="3559175" y="2825354"/>
              <a:ext cx="1824038" cy="551259"/>
            </a:xfrm>
            <a:prstGeom prst="rect">
              <a:avLst/>
            </a:prstGeom>
            <a:solidFill>
              <a:srgbClr val="FF6600"/>
            </a:solidFill>
            <a:ln w="9525">
              <a:solidFill>
                <a:schemeClr val="tx1"/>
              </a:solidFill>
              <a:miter lim="800000"/>
              <a:headEnd/>
              <a:tailEnd/>
            </a:ln>
          </p:spPr>
          <p:txBody>
            <a:bodyPr wrap="none" lIns="65306" tIns="32653" rIns="65306" bIns="32653" anchor="ctr"/>
            <a:lstStyle/>
            <a:p>
              <a:pPr algn="ctr" defTabSz="652463"/>
              <a:r>
                <a:rPr lang="en-US" sz="1200" b="1" dirty="0">
                  <a:solidFill>
                    <a:schemeClr val="bg1"/>
                  </a:solidFill>
                  <a:latin typeface="Verdana" pitchFamily="34" charset="0"/>
                </a:rPr>
                <a:t>Cracking on zeolites</a:t>
              </a:r>
              <a:endParaRPr lang="ru-RU" sz="1200" b="1" dirty="0">
                <a:solidFill>
                  <a:schemeClr val="bg1"/>
                </a:solidFill>
                <a:latin typeface="Verdana" pitchFamily="34" charset="0"/>
              </a:endParaRPr>
            </a:p>
          </p:txBody>
        </p:sp>
        <p:sp>
          <p:nvSpPr>
            <p:cNvPr id="13325" name="Rectangle 24"/>
            <p:cNvSpPr>
              <a:spLocks noChangeArrowheads="1"/>
            </p:cNvSpPr>
            <p:nvPr/>
          </p:nvSpPr>
          <p:spPr bwMode="auto">
            <a:xfrm>
              <a:off x="3109913" y="1874046"/>
              <a:ext cx="2817812" cy="722710"/>
            </a:xfrm>
            <a:prstGeom prst="rect">
              <a:avLst/>
            </a:prstGeom>
            <a:solidFill>
              <a:srgbClr val="969696"/>
            </a:solidFill>
            <a:ln w="9525">
              <a:solidFill>
                <a:schemeClr val="tx1"/>
              </a:solidFill>
              <a:miter lim="800000"/>
              <a:headEnd/>
              <a:tailEnd/>
            </a:ln>
          </p:spPr>
          <p:txBody>
            <a:bodyPr wrap="none" lIns="65306" tIns="32653" rIns="65306" bIns="32653" anchor="ctr"/>
            <a:lstStyle/>
            <a:p>
              <a:pPr defTabSz="652463"/>
              <a:endParaRPr lang="en-US" sz="1300">
                <a:latin typeface="Verdana" pitchFamily="34" charset="0"/>
              </a:endParaRPr>
            </a:p>
          </p:txBody>
        </p:sp>
        <p:sp>
          <p:nvSpPr>
            <p:cNvPr id="13326" name="Rectangle 25"/>
            <p:cNvSpPr>
              <a:spLocks noChangeArrowheads="1"/>
            </p:cNvSpPr>
            <p:nvPr/>
          </p:nvSpPr>
          <p:spPr bwMode="auto">
            <a:xfrm>
              <a:off x="3255968" y="1957387"/>
              <a:ext cx="1201737" cy="552450"/>
            </a:xfrm>
            <a:prstGeom prst="rect">
              <a:avLst/>
            </a:prstGeom>
            <a:solidFill>
              <a:srgbClr val="FF6600"/>
            </a:solidFill>
            <a:ln w="9525">
              <a:solidFill>
                <a:schemeClr val="tx1"/>
              </a:solidFill>
              <a:miter lim="800000"/>
              <a:headEnd/>
              <a:tailEnd/>
            </a:ln>
          </p:spPr>
          <p:txBody>
            <a:bodyPr wrap="none" lIns="65306" tIns="32653" rIns="65306" bIns="32653" anchor="ctr"/>
            <a:lstStyle/>
            <a:p>
              <a:pPr algn="ctr" defTabSz="652463"/>
              <a:r>
                <a:rPr lang="en-US" sz="1200" b="1" dirty="0">
                  <a:solidFill>
                    <a:schemeClr val="bg1"/>
                  </a:solidFill>
                  <a:latin typeface="Verdana" pitchFamily="34" charset="0"/>
                </a:rPr>
                <a:t>Gasification</a:t>
              </a:r>
              <a:endParaRPr lang="ru-RU" sz="1200" b="1" dirty="0">
                <a:solidFill>
                  <a:schemeClr val="bg1"/>
                </a:solidFill>
                <a:latin typeface="Verdana" pitchFamily="34" charset="0"/>
              </a:endParaRPr>
            </a:p>
          </p:txBody>
        </p:sp>
        <p:sp>
          <p:nvSpPr>
            <p:cNvPr id="13327" name="Rectangle 26"/>
            <p:cNvSpPr>
              <a:spLocks noChangeArrowheads="1"/>
            </p:cNvSpPr>
            <p:nvPr/>
          </p:nvSpPr>
          <p:spPr bwMode="auto">
            <a:xfrm>
              <a:off x="4673600" y="1957388"/>
              <a:ext cx="1111250" cy="551260"/>
            </a:xfrm>
            <a:prstGeom prst="rect">
              <a:avLst/>
            </a:prstGeom>
            <a:solidFill>
              <a:srgbClr val="FFFF00"/>
            </a:solidFill>
            <a:ln w="9525">
              <a:solidFill>
                <a:schemeClr val="tx1"/>
              </a:solidFill>
              <a:miter lim="800000"/>
              <a:headEnd/>
              <a:tailEnd/>
            </a:ln>
          </p:spPr>
          <p:txBody>
            <a:bodyPr wrap="none" lIns="65306" tIns="32653" rIns="65306" bIns="32653" anchor="ctr"/>
            <a:lstStyle/>
            <a:p>
              <a:pPr algn="ctr" defTabSz="652463"/>
              <a:r>
                <a:rPr lang="en-US" sz="1400">
                  <a:latin typeface="Verdana" pitchFamily="34" charset="0"/>
                </a:rPr>
                <a:t>FT</a:t>
              </a:r>
              <a:endParaRPr lang="ru-RU" sz="1400">
                <a:latin typeface="Verdana" pitchFamily="34" charset="0"/>
              </a:endParaRPr>
            </a:p>
          </p:txBody>
        </p:sp>
        <p:sp>
          <p:nvSpPr>
            <p:cNvPr id="13328" name="Line 27"/>
            <p:cNvSpPr>
              <a:spLocks noChangeShapeType="1"/>
            </p:cNvSpPr>
            <p:nvPr/>
          </p:nvSpPr>
          <p:spPr bwMode="auto">
            <a:xfrm>
              <a:off x="6831018" y="1483519"/>
              <a:ext cx="9525" cy="12680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9" name="Line 28"/>
            <p:cNvSpPr>
              <a:spLocks noChangeShapeType="1"/>
            </p:cNvSpPr>
            <p:nvPr/>
          </p:nvSpPr>
          <p:spPr bwMode="auto">
            <a:xfrm flipV="1">
              <a:off x="6283330" y="2939654"/>
              <a:ext cx="849313" cy="83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0" name="Rectangle 29"/>
            <p:cNvSpPr>
              <a:spLocks noChangeArrowheads="1"/>
            </p:cNvSpPr>
            <p:nvPr/>
          </p:nvSpPr>
          <p:spPr bwMode="auto">
            <a:xfrm>
              <a:off x="7451730" y="2006205"/>
              <a:ext cx="1692275" cy="1874044"/>
            </a:xfrm>
            <a:prstGeom prst="rect">
              <a:avLst/>
            </a:prstGeom>
            <a:solidFill>
              <a:srgbClr val="CCFFCC"/>
            </a:solidFill>
            <a:ln w="9525">
              <a:solidFill>
                <a:schemeClr val="tx1"/>
              </a:solidFill>
              <a:miter lim="800000"/>
              <a:headEnd/>
              <a:tailEnd/>
            </a:ln>
          </p:spPr>
          <p:txBody>
            <a:bodyPr wrap="none" lIns="65306" tIns="32653" rIns="65306" bIns="32653" anchor="ctr"/>
            <a:lstStyle/>
            <a:p>
              <a:pPr defTabSz="652463"/>
              <a:endParaRPr lang="en-US" sz="1300">
                <a:latin typeface="Verdana" pitchFamily="34" charset="0"/>
              </a:endParaRPr>
            </a:p>
          </p:txBody>
        </p:sp>
        <p:sp>
          <p:nvSpPr>
            <p:cNvPr id="13331" name="Text Box 30"/>
            <p:cNvSpPr txBox="1">
              <a:spLocks noChangeArrowheads="1"/>
            </p:cNvSpPr>
            <p:nvPr/>
          </p:nvSpPr>
          <p:spPr bwMode="auto">
            <a:xfrm>
              <a:off x="7451730" y="2682479"/>
              <a:ext cx="1763713" cy="50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dirty="0">
                  <a:latin typeface="Verdana" pitchFamily="34" charset="0"/>
                </a:rPr>
                <a:t>Petrochemical </a:t>
              </a:r>
              <a:r>
                <a:rPr lang="en-US" sz="1600" dirty="0" smtClean="0">
                  <a:latin typeface="Verdana" pitchFamily="34" charset="0"/>
                </a:rPr>
                <a:t>Refinery</a:t>
              </a:r>
              <a:endParaRPr lang="ru-RU" sz="1600" dirty="0">
                <a:latin typeface="Verdana" pitchFamily="34" charset="0"/>
              </a:endParaRPr>
            </a:p>
          </p:txBody>
        </p:sp>
        <p:sp>
          <p:nvSpPr>
            <p:cNvPr id="13332" name="Rectangle 31"/>
            <p:cNvSpPr>
              <a:spLocks noChangeArrowheads="1"/>
            </p:cNvSpPr>
            <p:nvPr/>
          </p:nvSpPr>
          <p:spPr bwMode="auto">
            <a:xfrm>
              <a:off x="3387725" y="3593309"/>
              <a:ext cx="2051050" cy="656035"/>
            </a:xfrm>
            <a:prstGeom prst="rect">
              <a:avLst/>
            </a:prstGeom>
            <a:solidFill>
              <a:srgbClr val="969696"/>
            </a:solidFill>
            <a:ln w="9525">
              <a:solidFill>
                <a:schemeClr val="tx1"/>
              </a:solidFill>
              <a:miter lim="800000"/>
              <a:headEnd/>
              <a:tailEnd/>
            </a:ln>
          </p:spPr>
          <p:txBody>
            <a:bodyPr wrap="none" lIns="65306" tIns="32653" rIns="65306" bIns="32653" anchor="ctr"/>
            <a:lstStyle/>
            <a:p>
              <a:pPr defTabSz="652463"/>
              <a:endParaRPr lang="en-US" sz="1300">
                <a:latin typeface="Verdana" pitchFamily="34" charset="0"/>
              </a:endParaRPr>
            </a:p>
          </p:txBody>
        </p:sp>
        <p:sp>
          <p:nvSpPr>
            <p:cNvPr id="13333" name="Rectangle 32"/>
            <p:cNvSpPr>
              <a:spLocks noChangeArrowheads="1"/>
            </p:cNvSpPr>
            <p:nvPr/>
          </p:nvSpPr>
          <p:spPr bwMode="auto">
            <a:xfrm>
              <a:off x="3487743" y="3644504"/>
              <a:ext cx="1824037" cy="552450"/>
            </a:xfrm>
            <a:prstGeom prst="rect">
              <a:avLst/>
            </a:prstGeom>
            <a:solidFill>
              <a:srgbClr val="FF6600"/>
            </a:solidFill>
            <a:ln w="9525">
              <a:solidFill>
                <a:schemeClr val="tx1"/>
              </a:solidFill>
              <a:miter lim="800000"/>
              <a:headEnd/>
              <a:tailEnd/>
            </a:ln>
          </p:spPr>
          <p:txBody>
            <a:bodyPr wrap="none" lIns="65306" tIns="32653" rIns="65306" bIns="32653" anchor="ctr"/>
            <a:lstStyle/>
            <a:p>
              <a:pPr algn="ctr" defTabSz="652463"/>
              <a:r>
                <a:rPr lang="en-US" sz="1400" b="1" dirty="0" err="1">
                  <a:solidFill>
                    <a:schemeClr val="bg1"/>
                  </a:solidFill>
                  <a:latin typeface="Verdana" pitchFamily="34" charset="0"/>
                </a:rPr>
                <a:t>Hydrotreatment</a:t>
              </a:r>
              <a:endParaRPr lang="ru-RU" sz="1400" b="1" dirty="0">
                <a:solidFill>
                  <a:schemeClr val="bg1"/>
                </a:solidFill>
                <a:latin typeface="Verdana" pitchFamily="34" charset="0"/>
              </a:endParaRPr>
            </a:p>
          </p:txBody>
        </p:sp>
        <p:sp>
          <p:nvSpPr>
            <p:cNvPr id="13334" name="Text Box 34"/>
            <p:cNvSpPr txBox="1">
              <a:spLocks noChangeArrowheads="1"/>
            </p:cNvSpPr>
            <p:nvPr/>
          </p:nvSpPr>
          <p:spPr bwMode="auto">
            <a:xfrm>
              <a:off x="107950" y="1323975"/>
              <a:ext cx="2116138" cy="80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b="1" dirty="0">
                  <a:latin typeface="Verdana" pitchFamily="34" charset="0"/>
                </a:rPr>
                <a:t>Pyrolysis plants with small capacity</a:t>
              </a:r>
              <a:endParaRPr lang="ru-RU" sz="1600" b="1" dirty="0">
                <a:latin typeface="Verdana" pitchFamily="34" charset="0"/>
              </a:endParaRPr>
            </a:p>
          </p:txBody>
        </p:sp>
        <p:sp>
          <p:nvSpPr>
            <p:cNvPr id="13335" name="Text Box 35"/>
            <p:cNvSpPr txBox="1">
              <a:spLocks noChangeArrowheads="1"/>
            </p:cNvSpPr>
            <p:nvPr/>
          </p:nvSpPr>
          <p:spPr bwMode="auto">
            <a:xfrm>
              <a:off x="2700338" y="1271102"/>
              <a:ext cx="3600450" cy="4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400" dirty="0">
                  <a:latin typeface="Verdana" pitchFamily="34" charset="0"/>
                </a:rPr>
                <a:t>Plants of primary processing of pyrolysis liquid</a:t>
              </a:r>
              <a:endParaRPr lang="ru-RU" sz="1400" dirty="0">
                <a:latin typeface="Verdana" pitchFamily="34" charset="0"/>
              </a:endParaRPr>
            </a:p>
          </p:txBody>
        </p:sp>
        <p:sp>
          <p:nvSpPr>
            <p:cNvPr id="13336" name="Text Box 36"/>
            <p:cNvSpPr txBox="1">
              <a:spLocks noChangeArrowheads="1"/>
            </p:cNvSpPr>
            <p:nvPr/>
          </p:nvSpPr>
          <p:spPr bwMode="auto">
            <a:xfrm>
              <a:off x="7034218" y="1188860"/>
              <a:ext cx="2117725" cy="50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b="1" dirty="0" smtClean="0">
                  <a:latin typeface="Verdana" pitchFamily="34" charset="0"/>
                </a:rPr>
                <a:t>Existed infrastructure</a:t>
              </a:r>
              <a:endParaRPr lang="ru-RU" sz="1600" b="1" dirty="0">
                <a:latin typeface="Verdana" pitchFamily="34" charset="0"/>
              </a:endParaRPr>
            </a:p>
          </p:txBody>
        </p:sp>
        <p:sp>
          <p:nvSpPr>
            <p:cNvPr id="13337" name="Oval 37"/>
            <p:cNvSpPr>
              <a:spLocks noChangeArrowheads="1"/>
            </p:cNvSpPr>
            <p:nvPr/>
          </p:nvSpPr>
          <p:spPr bwMode="auto">
            <a:xfrm>
              <a:off x="1549405" y="3784998"/>
              <a:ext cx="415925" cy="311944"/>
            </a:xfrm>
            <a:prstGeom prst="ellipse">
              <a:avLst/>
            </a:prstGeom>
            <a:solidFill>
              <a:srgbClr val="99CC00"/>
            </a:solidFill>
            <a:ln w="9525">
              <a:solidFill>
                <a:schemeClr val="tx1"/>
              </a:solidFill>
              <a:round/>
              <a:headEnd/>
              <a:tailEnd/>
            </a:ln>
          </p:spPr>
          <p:txBody>
            <a:bodyPr wrap="none" lIns="65306" tIns="32653" rIns="65306" bIns="32653" anchor="ctr"/>
            <a:lstStyle/>
            <a:p>
              <a:pPr defTabSz="652463"/>
              <a:endParaRPr lang="en-US" sz="1300">
                <a:latin typeface="Verdana" pitchFamily="34" charset="0"/>
              </a:endParaRPr>
            </a:p>
          </p:txBody>
        </p:sp>
        <p:sp>
          <p:nvSpPr>
            <p:cNvPr id="13338" name="Text Box 38"/>
            <p:cNvSpPr txBox="1">
              <a:spLocks noChangeArrowheads="1"/>
            </p:cNvSpPr>
            <p:nvPr/>
          </p:nvSpPr>
          <p:spPr bwMode="auto">
            <a:xfrm>
              <a:off x="371475" y="4273155"/>
              <a:ext cx="1860550" cy="31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a:latin typeface="Verdana" pitchFamily="34" charset="0"/>
                </a:rPr>
                <a:t>Density increase</a:t>
              </a:r>
              <a:endParaRPr lang="ru-RU" sz="1600">
                <a:latin typeface="Verdana" pitchFamily="34" charset="0"/>
              </a:endParaRPr>
            </a:p>
          </p:txBody>
        </p:sp>
        <p:sp>
          <p:nvSpPr>
            <p:cNvPr id="13339" name="Text Box 39"/>
            <p:cNvSpPr txBox="1">
              <a:spLocks noChangeArrowheads="1"/>
            </p:cNvSpPr>
            <p:nvPr/>
          </p:nvSpPr>
          <p:spPr bwMode="auto">
            <a:xfrm>
              <a:off x="2794694" y="4328088"/>
              <a:ext cx="3670300" cy="25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400" dirty="0">
                  <a:latin typeface="Verdana" pitchFamily="34" charset="0"/>
                </a:rPr>
                <a:t>Stabilization, acidity decrease</a:t>
              </a:r>
              <a:endParaRPr lang="ru-RU" sz="1400" dirty="0">
                <a:latin typeface="Verdana" pitchFamily="34" charset="0"/>
              </a:endParaRPr>
            </a:p>
          </p:txBody>
        </p:sp>
        <p:sp>
          <p:nvSpPr>
            <p:cNvPr id="13340" name="Text Box 40"/>
            <p:cNvSpPr txBox="1">
              <a:spLocks noChangeArrowheads="1"/>
            </p:cNvSpPr>
            <p:nvPr/>
          </p:nvSpPr>
          <p:spPr bwMode="auto">
            <a:xfrm>
              <a:off x="6986588" y="4186238"/>
              <a:ext cx="2157412" cy="55838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dirty="0">
                  <a:latin typeface="Verdana" pitchFamily="34" charset="0"/>
                </a:rPr>
                <a:t>Production of fuel and </a:t>
              </a:r>
              <a:r>
                <a:rPr lang="en-US" sz="1600" dirty="0" smtClean="0">
                  <a:latin typeface="Verdana" pitchFamily="34" charset="0"/>
                </a:rPr>
                <a:t>chemicals</a:t>
              </a:r>
              <a:endParaRPr lang="ru-RU" sz="1600" dirty="0">
                <a:latin typeface="Verdana" pitchFamily="34" charset="0"/>
              </a:endParaRPr>
            </a:p>
          </p:txBody>
        </p:sp>
        <p:sp>
          <p:nvSpPr>
            <p:cNvPr id="13341" name="Text Box 41"/>
            <p:cNvSpPr txBox="1">
              <a:spLocks noChangeArrowheads="1"/>
            </p:cNvSpPr>
            <p:nvPr/>
          </p:nvSpPr>
          <p:spPr bwMode="auto">
            <a:xfrm>
              <a:off x="5508625" y="3055146"/>
              <a:ext cx="1917700" cy="60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400">
                  <a:latin typeface="Verdana" pitchFamily="34" charset="0"/>
                </a:rPr>
                <a:t>Hydrocarbon </a:t>
              </a:r>
            </a:p>
            <a:p>
              <a:pPr algn="ctr" eaLnBrk="1" hangingPunct="1">
                <a:spcBef>
                  <a:spcPct val="50000"/>
                </a:spcBef>
              </a:pPr>
              <a:r>
                <a:rPr lang="en-US" sz="1400">
                  <a:latin typeface="Verdana" pitchFamily="34" charset="0"/>
                </a:rPr>
                <a:t>mixture</a:t>
              </a:r>
              <a:endParaRPr lang="ru-RU" sz="1400">
                <a:latin typeface="Verdana" pitchFamily="34" charset="0"/>
              </a:endParaRPr>
            </a:p>
          </p:txBody>
        </p:sp>
        <p:sp>
          <p:nvSpPr>
            <p:cNvPr id="13342" name="Line 42"/>
            <p:cNvSpPr>
              <a:spLocks noChangeShapeType="1"/>
            </p:cNvSpPr>
            <p:nvPr/>
          </p:nvSpPr>
          <p:spPr bwMode="auto">
            <a:xfrm>
              <a:off x="6867530" y="3677844"/>
              <a:ext cx="9525" cy="12680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3" name="Text Box 43"/>
            <p:cNvSpPr txBox="1">
              <a:spLocks noChangeArrowheads="1"/>
            </p:cNvSpPr>
            <p:nvPr/>
          </p:nvSpPr>
          <p:spPr bwMode="auto">
            <a:xfrm>
              <a:off x="1700217" y="3088483"/>
              <a:ext cx="1919287" cy="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a:solidFill>
                    <a:schemeClr val="tx1"/>
                  </a:solidFill>
                  <a:latin typeface="Arial" pitchFamily="34" charset="0"/>
                </a:defRPr>
              </a:lvl1pPr>
              <a:lvl2pPr marL="742950" indent="-285750" defTabSz="652463" eaLnBrk="0" hangingPunct="0">
                <a:defRPr>
                  <a:solidFill>
                    <a:schemeClr val="tx1"/>
                  </a:solidFill>
                  <a:latin typeface="Arial" pitchFamily="34" charset="0"/>
                </a:defRPr>
              </a:lvl2pPr>
              <a:lvl3pPr marL="1143000" indent="-228600" defTabSz="652463" eaLnBrk="0" hangingPunct="0">
                <a:defRPr>
                  <a:solidFill>
                    <a:schemeClr val="tx1"/>
                  </a:solidFill>
                  <a:latin typeface="Arial" pitchFamily="34" charset="0"/>
                </a:defRPr>
              </a:lvl3pPr>
              <a:lvl4pPr marL="1600200" indent="-228600" defTabSz="652463" eaLnBrk="0" hangingPunct="0">
                <a:defRPr>
                  <a:solidFill>
                    <a:schemeClr val="tx1"/>
                  </a:solidFill>
                  <a:latin typeface="Arial" pitchFamily="34" charset="0"/>
                </a:defRPr>
              </a:lvl4pPr>
              <a:lvl5pPr marL="2057400" indent="-228600" defTabSz="652463" eaLnBrk="0" hangingPunct="0">
                <a:defRPr>
                  <a:solidFill>
                    <a:schemeClr val="tx1"/>
                  </a:solidFill>
                  <a:latin typeface="Arial" pitchFamily="34" charset="0"/>
                </a:defRPr>
              </a:lvl5pPr>
              <a:lvl6pPr marL="2514600" indent="-228600" defTabSz="652463" eaLnBrk="0" fontAlgn="base" hangingPunct="0">
                <a:spcBef>
                  <a:spcPct val="0"/>
                </a:spcBef>
                <a:spcAft>
                  <a:spcPct val="0"/>
                </a:spcAft>
                <a:defRPr>
                  <a:solidFill>
                    <a:schemeClr val="tx1"/>
                  </a:solidFill>
                  <a:latin typeface="Arial" pitchFamily="34" charset="0"/>
                </a:defRPr>
              </a:lvl6pPr>
              <a:lvl7pPr marL="2971800" indent="-228600" defTabSz="652463" eaLnBrk="0" fontAlgn="base" hangingPunct="0">
                <a:spcBef>
                  <a:spcPct val="0"/>
                </a:spcBef>
                <a:spcAft>
                  <a:spcPct val="0"/>
                </a:spcAft>
                <a:defRPr>
                  <a:solidFill>
                    <a:schemeClr val="tx1"/>
                  </a:solidFill>
                  <a:latin typeface="Arial" pitchFamily="34" charset="0"/>
                </a:defRPr>
              </a:lvl7pPr>
              <a:lvl8pPr marL="3429000" indent="-228600" defTabSz="652463" eaLnBrk="0" fontAlgn="base" hangingPunct="0">
                <a:spcBef>
                  <a:spcPct val="0"/>
                </a:spcBef>
                <a:spcAft>
                  <a:spcPct val="0"/>
                </a:spcAft>
                <a:defRPr>
                  <a:solidFill>
                    <a:schemeClr val="tx1"/>
                  </a:solidFill>
                  <a:latin typeface="Arial" pitchFamily="34" charset="0"/>
                </a:defRPr>
              </a:lvl8pPr>
              <a:lvl9pPr marL="3886200" indent="-228600" defTabSz="652463"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400">
                  <a:latin typeface="Verdana" pitchFamily="34" charset="0"/>
                </a:rPr>
                <a:t>Pyrolysis liquid</a:t>
              </a:r>
              <a:endParaRPr lang="ru-RU" sz="1400">
                <a:latin typeface="Verdana" pitchFamily="34" charset="0"/>
              </a:endParaRPr>
            </a:p>
          </p:txBody>
        </p:sp>
        <p:sp>
          <p:nvSpPr>
            <p:cNvPr id="13344" name="Line 45"/>
            <p:cNvSpPr>
              <a:spLocks noChangeShapeType="1"/>
            </p:cNvSpPr>
            <p:nvPr/>
          </p:nvSpPr>
          <p:spPr bwMode="auto">
            <a:xfrm>
              <a:off x="2339975" y="1428750"/>
              <a:ext cx="9525" cy="12680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5" name="Line 46"/>
            <p:cNvSpPr>
              <a:spLocks noChangeShapeType="1"/>
            </p:cNvSpPr>
            <p:nvPr/>
          </p:nvSpPr>
          <p:spPr bwMode="auto">
            <a:xfrm>
              <a:off x="2349500" y="3601644"/>
              <a:ext cx="7938" cy="12680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46" name="Picture 37" descr="UOP_Honeywell_Lrg_300dpi коп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338" y="4666061"/>
              <a:ext cx="1295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8" name="Picture 40" descr="nrel_logo копия"/>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725" y="4687491"/>
              <a:ext cx="1150938" cy="3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p:txBody>
          <a:bodyPr/>
          <a:lstStyle/>
          <a:p>
            <a:r>
              <a:rPr lang="en-US" dirty="0" smtClean="0"/>
              <a:t>Upgrading Bio-Oil</a:t>
            </a:r>
            <a:endParaRPr lang="en-US" dirty="0"/>
          </a:p>
        </p:txBody>
      </p:sp>
    </p:spTree>
    <p:extLst>
      <p:ext uri="{BB962C8B-B14F-4D97-AF65-F5344CB8AC3E}">
        <p14:creationId xmlns:p14="http://schemas.microsoft.com/office/powerpoint/2010/main" val="74014525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Номер слайда 5"/>
          <p:cNvSpPr txBox="1">
            <a:spLocks noGrp="1"/>
          </p:cNvSpPr>
          <p:nvPr/>
        </p:nvSpPr>
        <p:spPr bwMode="auto">
          <a:xfrm>
            <a:off x="3419475" y="4767264"/>
            <a:ext cx="21336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C32F5AC-F105-45A8-B4D9-0BC4E57487D2}" type="slidenum">
              <a:rPr lang="ru-RU" sz="2000">
                <a:solidFill>
                  <a:schemeClr val="bg1"/>
                </a:solidFill>
                <a:latin typeface="Calibri" pitchFamily="34" charset="0"/>
              </a:rPr>
              <a:pPr algn="r" eaLnBrk="1" hangingPunct="1"/>
              <a:t>65</a:t>
            </a:fld>
            <a:endParaRPr lang="ru-RU" sz="2000" dirty="0">
              <a:solidFill>
                <a:schemeClr val="bg1"/>
              </a:solidFill>
              <a:latin typeface="Calibri" pitchFamily="34" charset="0"/>
            </a:endParaRPr>
          </a:p>
        </p:txBody>
      </p:sp>
      <p:sp>
        <p:nvSpPr>
          <p:cNvPr id="71682" name="Rectangle 2"/>
          <p:cNvSpPr>
            <a:spLocks noGrp="1"/>
          </p:cNvSpPr>
          <p:nvPr>
            <p:ph type="title"/>
          </p:nvPr>
        </p:nvSpPr>
        <p:spPr/>
        <p:txBody>
          <a:bodyPr/>
          <a:lstStyle/>
          <a:p>
            <a:r>
              <a:rPr lang="ru-RU" b="1" dirty="0" smtClean="0">
                <a:latin typeface="Tahoma" pitchFamily="34" charset="0"/>
              </a:rPr>
              <a:t>Российская компания: Энерголеспром</a:t>
            </a:r>
          </a:p>
        </p:txBody>
      </p:sp>
      <p:sp>
        <p:nvSpPr>
          <p:cNvPr id="18438" name="Rectangle 19"/>
          <p:cNvSpPr>
            <a:spLocks noGrp="1"/>
          </p:cNvSpPr>
          <p:nvPr>
            <p:ph idx="1"/>
          </p:nvPr>
        </p:nvSpPr>
        <p:spPr>
          <a:xfrm>
            <a:off x="304800" y="1028700"/>
            <a:ext cx="4534272" cy="3714750"/>
          </a:xfrm>
        </p:spPr>
        <p:txBody>
          <a:bodyPr/>
          <a:lstStyle/>
          <a:p>
            <a:pPr marL="342900" indent="-342900">
              <a:spcBef>
                <a:spcPts val="0"/>
              </a:spcBef>
              <a:spcAft>
                <a:spcPts val="1200"/>
              </a:spcAft>
              <a:buFont typeface="Arial" pitchFamily="34" charset="0"/>
              <a:buChar char="•"/>
            </a:pPr>
            <a:r>
              <a:rPr lang="en-US" sz="2000" dirty="0" smtClean="0"/>
              <a:t>Fast pyrolysis pilot plant (50 kg/h);</a:t>
            </a:r>
          </a:p>
          <a:p>
            <a:pPr marL="342900" indent="-342900">
              <a:spcBef>
                <a:spcPts val="0"/>
              </a:spcBef>
              <a:spcAft>
                <a:spcPts val="1200"/>
              </a:spcAft>
              <a:buFont typeface="Arial" pitchFamily="34" charset="0"/>
              <a:buChar char="•"/>
            </a:pPr>
            <a:r>
              <a:rPr lang="en-US" sz="2000" dirty="0" smtClean="0"/>
              <a:t>Ablative reactor</a:t>
            </a:r>
          </a:p>
          <a:p>
            <a:pPr marL="342900" indent="-342900">
              <a:spcBef>
                <a:spcPts val="0"/>
              </a:spcBef>
              <a:spcAft>
                <a:spcPts val="1200"/>
              </a:spcAft>
              <a:buFont typeface="Arial" pitchFamily="34" charset="0"/>
              <a:buChar char="•"/>
            </a:pPr>
            <a:r>
              <a:rPr lang="en-US" sz="2000" dirty="0" smtClean="0"/>
              <a:t>Feedstock size up to 50 mm</a:t>
            </a:r>
          </a:p>
          <a:p>
            <a:pPr marL="342900" indent="-342900">
              <a:spcBef>
                <a:spcPts val="0"/>
              </a:spcBef>
              <a:spcAft>
                <a:spcPts val="1200"/>
              </a:spcAft>
              <a:buFont typeface="Arial" pitchFamily="34" charset="0"/>
              <a:buChar char="•"/>
            </a:pPr>
            <a:r>
              <a:rPr lang="en-US" sz="2000" dirty="0" smtClean="0"/>
              <a:t>Bio-oil yield up to 65%.</a:t>
            </a:r>
          </a:p>
        </p:txBody>
      </p:sp>
      <p:grpSp>
        <p:nvGrpSpPr>
          <p:cNvPr id="2" name="Group 1"/>
          <p:cNvGrpSpPr/>
          <p:nvPr/>
        </p:nvGrpSpPr>
        <p:grpSpPr>
          <a:xfrm>
            <a:off x="5105400" y="1225153"/>
            <a:ext cx="3886200" cy="2489597"/>
            <a:chOff x="5652120" y="2133600"/>
            <a:chExt cx="3384550" cy="2913063"/>
          </a:xfrm>
        </p:grpSpPr>
        <p:pic>
          <p:nvPicPr>
            <p:cNvPr id="18437" name="Picture 16" descr="установка_end"/>
            <p:cNvPicPr>
              <a:picLocks noChangeAspect="1" noChangeArrowheads="1"/>
            </p:cNvPicPr>
            <p:nvPr/>
          </p:nvPicPr>
          <p:blipFill>
            <a:blip r:embed="rId3">
              <a:extLst>
                <a:ext uri="{28A0092B-C50C-407E-A947-70E740481C1C}">
                  <a14:useLocalDpi xmlns:a14="http://schemas.microsoft.com/office/drawing/2010/main" val="0"/>
                </a:ext>
              </a:extLst>
            </a:blip>
            <a:srcRect r="10141"/>
            <a:stretch>
              <a:fillRect/>
            </a:stretch>
          </p:blipFill>
          <p:spPr bwMode="auto">
            <a:xfrm>
              <a:off x="5688458" y="2166938"/>
              <a:ext cx="3348038"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9"/>
            <p:cNvSpPr>
              <a:spLocks noChangeArrowheads="1"/>
            </p:cNvSpPr>
            <p:nvPr/>
          </p:nvSpPr>
          <p:spPr bwMode="auto">
            <a:xfrm>
              <a:off x="5652120" y="2133600"/>
              <a:ext cx="3384550" cy="2913063"/>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Tree>
    <p:extLst>
      <p:ext uri="{BB962C8B-B14F-4D97-AF65-F5344CB8AC3E}">
        <p14:creationId xmlns:p14="http://schemas.microsoft.com/office/powerpoint/2010/main" val="10526257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50000"/>
                  </a:schemeClr>
                </a:solidFill>
              </a:rPr>
              <a:t>Введение</a:t>
            </a:r>
          </a:p>
          <a:p>
            <a:r>
              <a:rPr lang="ru-RU" sz="1600" dirty="0" smtClean="0">
                <a:solidFill>
                  <a:schemeClr val="accent3">
                    <a:lumMod val="50000"/>
                  </a:schemeClr>
                </a:solidFill>
              </a:rPr>
              <a:t>Жидкое биотопливо – классификация</a:t>
            </a:r>
          </a:p>
          <a:p>
            <a:r>
              <a:rPr lang="ru-RU" sz="1600" dirty="0" smtClean="0">
                <a:solidFill>
                  <a:schemeClr val="accent3">
                    <a:lumMod val="50000"/>
                  </a:schemeClr>
                </a:solidFill>
              </a:rPr>
              <a:t>Первое поколение – из пищевого сырья</a:t>
            </a:r>
          </a:p>
          <a:p>
            <a:pPr lvl="1"/>
            <a:r>
              <a:rPr lang="ru-RU" sz="1400" dirty="0" smtClean="0">
                <a:solidFill>
                  <a:schemeClr val="accent3">
                    <a:lumMod val="50000"/>
                  </a:schemeClr>
                </a:solidFill>
              </a:rPr>
              <a:t>Состояние дел</a:t>
            </a:r>
          </a:p>
          <a:p>
            <a:pPr lvl="1"/>
            <a:r>
              <a:rPr lang="ru-RU" sz="1400" dirty="0" smtClean="0">
                <a:solidFill>
                  <a:schemeClr val="accent3">
                    <a:lumMod val="50000"/>
                  </a:schemeClr>
                </a:solidFill>
              </a:rPr>
              <a:t>Дебаты </a:t>
            </a:r>
            <a:r>
              <a:rPr lang="en-US" sz="1400" dirty="0" smtClean="0">
                <a:solidFill>
                  <a:schemeClr val="accent3">
                    <a:lumMod val="50000"/>
                  </a:schemeClr>
                </a:solidFill>
              </a:rPr>
              <a:t>Food vs Fuel </a:t>
            </a:r>
            <a:endParaRPr lang="ru-RU" sz="1400" dirty="0" smtClean="0">
              <a:solidFill>
                <a:schemeClr val="accent3">
                  <a:lumMod val="50000"/>
                </a:schemeClr>
              </a:solidFill>
            </a:endParaRPr>
          </a:p>
          <a:p>
            <a:pPr lvl="1"/>
            <a:r>
              <a:rPr lang="ru-RU" sz="1400" dirty="0" smtClean="0">
                <a:solidFill>
                  <a:schemeClr val="accent3">
                    <a:lumMod val="50000"/>
                  </a:schemeClr>
                </a:solidFill>
              </a:rPr>
              <a:t>Состояние в России</a:t>
            </a:r>
          </a:p>
          <a:p>
            <a:r>
              <a:rPr lang="ru-RU" sz="1600" dirty="0" smtClean="0">
                <a:solidFill>
                  <a:schemeClr val="accent3">
                    <a:lumMod val="50000"/>
                  </a:schemeClr>
                </a:solidFill>
              </a:rPr>
              <a:t>Второе и последующие поколения</a:t>
            </a:r>
          </a:p>
          <a:p>
            <a:pPr lvl="1"/>
            <a:r>
              <a:rPr lang="ru-RU" sz="1400" dirty="0" smtClean="0">
                <a:solidFill>
                  <a:schemeClr val="accent3">
                    <a:lumMod val="50000"/>
                  </a:schemeClr>
                </a:solidFill>
              </a:rPr>
              <a:t>Биохимическая конверсия  (биотехнологии)</a:t>
            </a:r>
          </a:p>
          <a:p>
            <a:pPr lvl="1"/>
            <a:r>
              <a:rPr lang="ru-RU" sz="1400" dirty="0" smtClean="0">
                <a:solidFill>
                  <a:schemeClr val="accent3">
                    <a:lumMod val="50000"/>
                  </a:schemeClr>
                </a:solidFill>
              </a:rPr>
              <a:t>Термохимическая конверсия </a:t>
            </a:r>
          </a:p>
          <a:p>
            <a:pPr lvl="2"/>
            <a:r>
              <a:rPr lang="ru-RU" sz="1200" dirty="0" smtClean="0">
                <a:solidFill>
                  <a:schemeClr val="accent3">
                    <a:lumMod val="50000"/>
                  </a:schemeClr>
                </a:solidFill>
              </a:rPr>
              <a:t>Газификация </a:t>
            </a:r>
          </a:p>
          <a:p>
            <a:pPr lvl="2"/>
            <a:r>
              <a:rPr lang="ru-RU" sz="1200" dirty="0" smtClean="0">
                <a:solidFill>
                  <a:schemeClr val="accent3">
                    <a:lumMod val="50000"/>
                  </a:schemeClr>
                </a:solidFill>
              </a:rPr>
              <a:t>Пиролиз</a:t>
            </a:r>
          </a:p>
          <a:p>
            <a:pPr lvl="1"/>
            <a:r>
              <a:rPr lang="ru-RU" sz="1400" dirty="0" smtClean="0">
                <a:solidFill>
                  <a:schemeClr val="accent3">
                    <a:lumMod val="50000"/>
                  </a:schemeClr>
                </a:solidFill>
              </a:rPr>
              <a:t>Биогаз</a:t>
            </a:r>
            <a:endParaRPr lang="en-US" sz="1400" dirty="0" smtClean="0">
              <a:solidFill>
                <a:schemeClr val="accent3">
                  <a:lumMod val="50000"/>
                </a:schemeClr>
              </a:solidFill>
            </a:endParaRPr>
          </a:p>
          <a:p>
            <a:pPr lvl="1"/>
            <a:r>
              <a:rPr lang="ru-RU" sz="1400" b="1" dirty="0" smtClean="0">
                <a:solidFill>
                  <a:srgbClr val="002060"/>
                </a:solidFill>
              </a:rPr>
              <a:t>Фотосинтез: водоросли и бактерии</a:t>
            </a:r>
          </a:p>
          <a:p>
            <a:r>
              <a:rPr lang="ru-RU" sz="1600" dirty="0" smtClean="0">
                <a:solidFill>
                  <a:schemeClr val="accent3">
                    <a:lumMod val="65000"/>
                  </a:schemeClr>
                </a:solidFill>
              </a:rPr>
              <a:t>Авиационное биотопливо</a:t>
            </a:r>
          </a:p>
          <a:p>
            <a:r>
              <a:rPr lang="ru-RU" sz="1600" dirty="0" smtClean="0">
                <a:solidFill>
                  <a:schemeClr val="accent3">
                    <a:lumMod val="65000"/>
                  </a:schemeClr>
                </a:solidFill>
              </a:rPr>
              <a:t>Горизонты</a:t>
            </a:r>
          </a:p>
        </p:txBody>
      </p:sp>
    </p:spTree>
    <p:extLst>
      <p:ext uri="{BB962C8B-B14F-4D97-AF65-F5344CB8AC3E}">
        <p14:creationId xmlns:p14="http://schemas.microsoft.com/office/powerpoint/2010/main" val="26662121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Algae vs traditional agriculture </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10340"/>
            <a:ext cx="6934200" cy="437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0178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Водоросли </a:t>
            </a:r>
            <a:endParaRPr lang="en-US" dirty="0"/>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825" y="819150"/>
            <a:ext cx="676189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4710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Прибыль пока только на высокомаржинальных нишевых продуктах</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13" y="951074"/>
            <a:ext cx="6006887" cy="4059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2286000" y="1019888"/>
            <a:ext cx="3048000" cy="1932862"/>
          </a:xfrm>
          <a:prstGeom prst="ellipse">
            <a:avLst/>
          </a:prstGeom>
          <a:solidFill>
            <a:srgbClr val="FF0000">
              <a:alpha val="11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86C836"/>
              </a:buClr>
              <a:buSzTx/>
              <a:buFont typeface="Wingdings" pitchFamily="2" charset="2"/>
              <a:buChar char="§"/>
              <a:tabLst/>
            </a:pPr>
            <a:endParaRPr kumimoji="0" lang="en-US" sz="1800" b="0" i="0" u="none" strike="noStrike" cap="none" normalizeH="0" baseline="0" smtClean="0">
              <a:ln>
                <a:noFill/>
              </a:ln>
              <a:solidFill>
                <a:srgbClr val="282D63"/>
              </a:solidFill>
              <a:effectLst/>
              <a:latin typeface="Trebuchet MS" pitchFamily="34" charset="0"/>
            </a:endParaRPr>
          </a:p>
        </p:txBody>
      </p:sp>
    </p:spTree>
    <p:extLst>
      <p:ext uri="{BB962C8B-B14F-4D97-AF65-F5344CB8AC3E}">
        <p14:creationId xmlns:p14="http://schemas.microsoft.com/office/powerpoint/2010/main" val="3338267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1026"/>
          <p:cNvSpPr>
            <a:spLocks noGrp="1" noChangeArrowheads="1"/>
          </p:cNvSpPr>
          <p:nvPr>
            <p:ph type="title"/>
          </p:nvPr>
        </p:nvSpPr>
        <p:spPr/>
        <p:txBody>
          <a:bodyPr/>
          <a:lstStyle/>
          <a:p>
            <a:r>
              <a:rPr lang="ru-RU" dirty="0" smtClean="0"/>
              <a:t>Драйверы развития </a:t>
            </a:r>
            <a:r>
              <a:rPr lang="ru-RU" dirty="0" smtClean="0"/>
              <a:t>рынка би</a:t>
            </a:r>
            <a:r>
              <a:rPr lang="ru-RU" dirty="0" smtClean="0"/>
              <a:t>топлива </a:t>
            </a:r>
            <a:r>
              <a:rPr lang="ru-RU" dirty="0" smtClean="0"/>
              <a:t>в </a:t>
            </a:r>
            <a:r>
              <a:rPr lang="ru-RU" dirty="0" smtClean="0"/>
              <a:t>мире</a:t>
            </a:r>
            <a:endParaRPr lang="en-US" dirty="0"/>
          </a:p>
        </p:txBody>
      </p:sp>
      <p:sp>
        <p:nvSpPr>
          <p:cNvPr id="976899" name="Rectangle 1027"/>
          <p:cNvSpPr>
            <a:spLocks noGrp="1" noChangeArrowheads="1"/>
          </p:cNvSpPr>
          <p:nvPr>
            <p:ph idx="1"/>
          </p:nvPr>
        </p:nvSpPr>
        <p:spPr>
          <a:xfrm>
            <a:off x="685800" y="1216821"/>
            <a:ext cx="5562600" cy="3469481"/>
          </a:xfrm>
        </p:spPr>
        <p:txBody>
          <a:bodyPr/>
          <a:lstStyle/>
          <a:p>
            <a:pPr marL="457200" indent="-457200">
              <a:buClr>
                <a:schemeClr val="accent2">
                  <a:lumMod val="75000"/>
                </a:schemeClr>
              </a:buClr>
              <a:buFont typeface="+mj-lt"/>
              <a:buAutoNum type="arabicPeriod"/>
            </a:pPr>
            <a:r>
              <a:rPr lang="ru-RU" sz="2000" b="1" dirty="0" smtClean="0">
                <a:latin typeface="+mj-lt"/>
                <a:ea typeface="+mj-ea"/>
                <a:cs typeface="+mj-cs"/>
              </a:rPr>
              <a:t>Развитие </a:t>
            </a:r>
            <a:r>
              <a:rPr lang="ru-RU" sz="2000" b="1" dirty="0">
                <a:latin typeface="+mj-lt"/>
                <a:ea typeface="+mj-ea"/>
                <a:cs typeface="+mj-cs"/>
              </a:rPr>
              <a:t>внутреннего спроса на продукцию сельского </a:t>
            </a:r>
            <a:r>
              <a:rPr lang="ru-RU" sz="2000" b="1" dirty="0" smtClean="0">
                <a:latin typeface="+mj-lt"/>
                <a:ea typeface="+mj-ea"/>
                <a:cs typeface="+mj-cs"/>
              </a:rPr>
              <a:t>хозяйства</a:t>
            </a:r>
          </a:p>
          <a:p>
            <a:pPr marL="457200" indent="-457200">
              <a:buClr>
                <a:schemeClr val="accent2">
                  <a:lumMod val="75000"/>
                </a:schemeClr>
              </a:buClr>
              <a:buFont typeface="+mj-lt"/>
              <a:buAutoNum type="arabicPeriod"/>
            </a:pPr>
            <a:endParaRPr lang="ru-RU" sz="2000" b="1" dirty="0" smtClean="0">
              <a:latin typeface="+mj-lt"/>
              <a:ea typeface="+mj-ea"/>
              <a:cs typeface="+mj-cs"/>
            </a:endParaRPr>
          </a:p>
          <a:p>
            <a:pPr marL="457200" indent="-457200">
              <a:buClr>
                <a:schemeClr val="accent2">
                  <a:lumMod val="75000"/>
                </a:schemeClr>
              </a:buClr>
              <a:buFont typeface="+mj-lt"/>
              <a:buAutoNum type="arabicPeriod"/>
            </a:pPr>
            <a:r>
              <a:rPr lang="ru-RU" sz="2000" b="1" dirty="0" smtClean="0">
                <a:latin typeface="+mj-lt"/>
                <a:ea typeface="+mj-ea"/>
                <a:cs typeface="+mj-cs"/>
              </a:rPr>
              <a:t>Экология</a:t>
            </a:r>
          </a:p>
          <a:p>
            <a:pPr marL="457200" indent="-457200">
              <a:buClr>
                <a:schemeClr val="accent2">
                  <a:lumMod val="75000"/>
                </a:schemeClr>
              </a:buClr>
              <a:buFont typeface="+mj-lt"/>
              <a:buAutoNum type="arabicPeriod"/>
            </a:pPr>
            <a:endParaRPr lang="ru-RU" sz="2000" b="1" dirty="0" smtClean="0">
              <a:latin typeface="+mj-lt"/>
              <a:ea typeface="+mj-ea"/>
              <a:cs typeface="+mj-cs"/>
            </a:endParaRPr>
          </a:p>
          <a:p>
            <a:pPr marL="457200" indent="-457200">
              <a:buClr>
                <a:schemeClr val="accent2">
                  <a:lumMod val="75000"/>
                </a:schemeClr>
              </a:buClr>
              <a:buFont typeface="+mj-lt"/>
              <a:buAutoNum type="arabicPeriod"/>
            </a:pPr>
            <a:r>
              <a:rPr lang="ru-RU" sz="2000" b="1" dirty="0" smtClean="0">
                <a:latin typeface="+mj-lt"/>
                <a:ea typeface="+mj-ea"/>
                <a:cs typeface="+mj-cs"/>
              </a:rPr>
              <a:t>Энергонезависимость</a:t>
            </a:r>
            <a:endParaRPr lang="ru-RU" b="1" dirty="0">
              <a:latin typeface="+mj-lt"/>
              <a:ea typeface="+mj-ea"/>
              <a:cs typeface="+mj-cs"/>
            </a:endParaRPr>
          </a:p>
          <a:p>
            <a:pPr marL="457200" indent="-457200">
              <a:buClr>
                <a:schemeClr val="accent2">
                  <a:lumMod val="75000"/>
                </a:schemeClr>
              </a:buClr>
              <a:buFont typeface="+mj-lt"/>
              <a:buAutoNum type="arabicPeriod"/>
            </a:pPr>
            <a:endParaRPr lang="ru-RU" b="1" dirty="0" smtClean="0">
              <a:latin typeface="+mj-lt"/>
              <a:ea typeface="+mj-ea"/>
              <a:cs typeface="+mj-cs"/>
            </a:endParaRPr>
          </a:p>
          <a:p>
            <a:pPr marL="457200" indent="-457200">
              <a:buClr>
                <a:schemeClr val="accent2">
                  <a:lumMod val="75000"/>
                </a:schemeClr>
              </a:buClr>
              <a:buFont typeface="+mj-lt"/>
              <a:buAutoNum type="arabicPeriod"/>
            </a:pPr>
            <a:endParaRPr lang="ru-RU" b="1" dirty="0">
              <a:latin typeface="+mj-lt"/>
              <a:ea typeface="+mj-ea"/>
              <a:cs typeface="+mj-cs"/>
            </a:endParaRPr>
          </a:p>
          <a:p>
            <a:pPr marL="800100" lvl="1" indent="-342900">
              <a:buClr>
                <a:schemeClr val="accent2">
                  <a:lumMod val="75000"/>
                </a:schemeClr>
              </a:buClr>
              <a:buFont typeface="+mj-lt"/>
              <a:buAutoNum type="arabicPeriod"/>
            </a:pPr>
            <a:endParaRPr lang="ru-RU" sz="1600" dirty="0"/>
          </a:p>
        </p:txBody>
      </p:sp>
      <p:pic>
        <p:nvPicPr>
          <p:cNvPr id="976900" name="Picture 1028" descr="ecology"/>
          <p:cNvPicPr>
            <a:picLocks noChangeAspect="1" noChangeArrowheads="1"/>
          </p:cNvPicPr>
          <p:nvPr/>
        </p:nvPicPr>
        <p:blipFill>
          <a:blip r:embed="rId2" cstate="print"/>
          <a:srcRect/>
          <a:stretch>
            <a:fillRect/>
          </a:stretch>
        </p:blipFill>
        <p:spPr bwMode="auto">
          <a:xfrm>
            <a:off x="6248400" y="2944416"/>
            <a:ext cx="2590800" cy="1741884"/>
          </a:xfrm>
          <a:prstGeom prst="rect">
            <a:avLst/>
          </a:prstGeom>
          <a:noFill/>
        </p:spPr>
      </p:pic>
      <p:pic>
        <p:nvPicPr>
          <p:cNvPr id="976901" name="Picture 1029" descr="argi"/>
          <p:cNvPicPr>
            <a:picLocks noChangeAspect="1" noChangeArrowheads="1"/>
          </p:cNvPicPr>
          <p:nvPr/>
        </p:nvPicPr>
        <p:blipFill>
          <a:blip r:embed="rId3" cstate="print"/>
          <a:srcRect/>
          <a:stretch>
            <a:fillRect/>
          </a:stretch>
        </p:blipFill>
        <p:spPr bwMode="auto">
          <a:xfrm>
            <a:off x="6477000" y="1216821"/>
            <a:ext cx="2590800" cy="1640681"/>
          </a:xfrm>
          <a:prstGeom prst="rect">
            <a:avLst/>
          </a:prstGeom>
          <a:noFill/>
        </p:spPr>
      </p:pic>
    </p:spTree>
    <p:extLst>
      <p:ext uri="{BB962C8B-B14F-4D97-AF65-F5344CB8AC3E}">
        <p14:creationId xmlns:p14="http://schemas.microsoft.com/office/powerpoint/2010/main" val="7170482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Algae for biofuel challenges</a:t>
            </a:r>
            <a:endParaRPr lang="en-US" dirty="0"/>
          </a:p>
        </p:txBody>
      </p:sp>
      <p:sp>
        <p:nvSpPr>
          <p:cNvPr id="3" name="Content Placeholder 2"/>
          <p:cNvSpPr>
            <a:spLocks noGrp="1"/>
          </p:cNvSpPr>
          <p:nvPr>
            <p:ph idx="1"/>
          </p:nvPr>
        </p:nvSpPr>
        <p:spPr/>
        <p:txBody>
          <a:bodyPr/>
          <a:lstStyle/>
          <a:p>
            <a:pPr lvl="0">
              <a:spcAft>
                <a:spcPts val="600"/>
              </a:spcAft>
            </a:pPr>
            <a:r>
              <a:rPr lang="en-US" sz="1800" dirty="0" smtClean="0"/>
              <a:t>Making </a:t>
            </a:r>
            <a:r>
              <a:rPr lang="en-US" sz="1800" dirty="0"/>
              <a:t>algal growth &amp; harvesting more efficient, minimizing algae death from biotic &amp; abiotic factors</a:t>
            </a:r>
          </a:p>
          <a:p>
            <a:pPr lvl="0">
              <a:spcAft>
                <a:spcPts val="600"/>
              </a:spcAft>
            </a:pPr>
            <a:r>
              <a:rPr lang="en-US" sz="1800" dirty="0"/>
              <a:t>Improving oil extraction &amp; downstream processing</a:t>
            </a:r>
          </a:p>
          <a:p>
            <a:pPr lvl="0">
              <a:spcAft>
                <a:spcPts val="600"/>
              </a:spcAft>
            </a:pPr>
            <a:r>
              <a:rPr lang="en-US" sz="1800" dirty="0"/>
              <a:t>Land use</a:t>
            </a:r>
          </a:p>
          <a:p>
            <a:pPr lvl="0">
              <a:spcAft>
                <a:spcPts val="600"/>
              </a:spcAft>
            </a:pPr>
            <a:r>
              <a:rPr lang="en-US" sz="1800" dirty="0"/>
              <a:t>Water use</a:t>
            </a:r>
          </a:p>
          <a:p>
            <a:pPr lvl="0">
              <a:spcAft>
                <a:spcPts val="600"/>
              </a:spcAft>
            </a:pPr>
            <a:r>
              <a:rPr lang="en-US" sz="1800" dirty="0"/>
              <a:t>Nutrient challenge</a:t>
            </a:r>
          </a:p>
          <a:p>
            <a:pPr lvl="1">
              <a:spcAft>
                <a:spcPts val="600"/>
              </a:spcAft>
            </a:pPr>
            <a:r>
              <a:rPr lang="en-US" sz="1600" dirty="0"/>
              <a:t>Algae require nutrients, light, water and a carbon source, most often CO2, for efficient growth. The major nutrients required by most algae include phosphorous, nitrogen, iron and sulfur.</a:t>
            </a:r>
          </a:p>
          <a:p>
            <a:pPr lvl="0">
              <a:spcAft>
                <a:spcPts val="600"/>
              </a:spcAft>
            </a:pPr>
            <a:r>
              <a:rPr lang="en-US" sz="1800" dirty="0"/>
              <a:t>Competition with petroleum: getting the price right</a:t>
            </a:r>
          </a:p>
          <a:p>
            <a:pPr>
              <a:spcAft>
                <a:spcPts val="600"/>
              </a:spcAft>
            </a:pPr>
            <a:endParaRPr lang="en-US" sz="1800" dirty="0"/>
          </a:p>
        </p:txBody>
      </p:sp>
    </p:spTree>
    <p:extLst>
      <p:ext uri="{BB962C8B-B14F-4D97-AF65-F5344CB8AC3E}">
        <p14:creationId xmlns:p14="http://schemas.microsoft.com/office/powerpoint/2010/main" val="4282841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50000"/>
                  </a:schemeClr>
                </a:solidFill>
              </a:rPr>
              <a:t>Введение</a:t>
            </a:r>
          </a:p>
          <a:p>
            <a:r>
              <a:rPr lang="ru-RU" sz="1600" dirty="0" smtClean="0">
                <a:solidFill>
                  <a:schemeClr val="accent3">
                    <a:lumMod val="50000"/>
                  </a:schemeClr>
                </a:solidFill>
              </a:rPr>
              <a:t>Жидкое биотопливо – классификация</a:t>
            </a:r>
          </a:p>
          <a:p>
            <a:r>
              <a:rPr lang="ru-RU" sz="1600" dirty="0" smtClean="0">
                <a:solidFill>
                  <a:schemeClr val="accent3">
                    <a:lumMod val="50000"/>
                  </a:schemeClr>
                </a:solidFill>
              </a:rPr>
              <a:t>Первое поколение – из пищевого сырья</a:t>
            </a:r>
          </a:p>
          <a:p>
            <a:pPr lvl="1"/>
            <a:r>
              <a:rPr lang="ru-RU" sz="1400" dirty="0" smtClean="0">
                <a:solidFill>
                  <a:schemeClr val="accent3">
                    <a:lumMod val="50000"/>
                  </a:schemeClr>
                </a:solidFill>
              </a:rPr>
              <a:t>Состояние дел</a:t>
            </a:r>
          </a:p>
          <a:p>
            <a:pPr lvl="1"/>
            <a:r>
              <a:rPr lang="ru-RU" sz="1400" dirty="0" smtClean="0">
                <a:solidFill>
                  <a:schemeClr val="accent3">
                    <a:lumMod val="50000"/>
                  </a:schemeClr>
                </a:solidFill>
              </a:rPr>
              <a:t>Дебаты </a:t>
            </a:r>
            <a:r>
              <a:rPr lang="en-US" sz="1400" dirty="0" smtClean="0">
                <a:solidFill>
                  <a:schemeClr val="accent3">
                    <a:lumMod val="50000"/>
                  </a:schemeClr>
                </a:solidFill>
              </a:rPr>
              <a:t>Food vs Fuel </a:t>
            </a:r>
            <a:endParaRPr lang="ru-RU" sz="1400" dirty="0" smtClean="0">
              <a:solidFill>
                <a:schemeClr val="accent3">
                  <a:lumMod val="50000"/>
                </a:schemeClr>
              </a:solidFill>
            </a:endParaRPr>
          </a:p>
          <a:p>
            <a:pPr lvl="1"/>
            <a:r>
              <a:rPr lang="ru-RU" sz="1400" dirty="0" smtClean="0">
                <a:solidFill>
                  <a:schemeClr val="accent3">
                    <a:lumMod val="50000"/>
                  </a:schemeClr>
                </a:solidFill>
              </a:rPr>
              <a:t>Состояние в России</a:t>
            </a:r>
          </a:p>
          <a:p>
            <a:r>
              <a:rPr lang="ru-RU" sz="1600" dirty="0" smtClean="0">
                <a:solidFill>
                  <a:schemeClr val="accent3">
                    <a:lumMod val="50000"/>
                  </a:schemeClr>
                </a:solidFill>
              </a:rPr>
              <a:t>Второе и последующие поколения</a:t>
            </a:r>
          </a:p>
          <a:p>
            <a:pPr lvl="1"/>
            <a:r>
              <a:rPr lang="ru-RU" sz="1400" dirty="0" smtClean="0">
                <a:solidFill>
                  <a:schemeClr val="accent3">
                    <a:lumMod val="50000"/>
                  </a:schemeClr>
                </a:solidFill>
              </a:rPr>
              <a:t>Биохимическая конверсия  (биотехнологии)</a:t>
            </a:r>
          </a:p>
          <a:p>
            <a:pPr lvl="1"/>
            <a:r>
              <a:rPr lang="ru-RU" sz="1400" dirty="0" smtClean="0">
                <a:solidFill>
                  <a:schemeClr val="accent3">
                    <a:lumMod val="50000"/>
                  </a:schemeClr>
                </a:solidFill>
              </a:rPr>
              <a:t>Термохимическая конверсия </a:t>
            </a:r>
          </a:p>
          <a:p>
            <a:pPr lvl="2"/>
            <a:r>
              <a:rPr lang="ru-RU" sz="1200" dirty="0" smtClean="0">
                <a:solidFill>
                  <a:schemeClr val="accent3">
                    <a:lumMod val="50000"/>
                  </a:schemeClr>
                </a:solidFill>
              </a:rPr>
              <a:t>Газификация </a:t>
            </a:r>
          </a:p>
          <a:p>
            <a:pPr lvl="2"/>
            <a:r>
              <a:rPr lang="ru-RU" sz="1200" dirty="0" smtClean="0">
                <a:solidFill>
                  <a:schemeClr val="accent3">
                    <a:lumMod val="50000"/>
                  </a:schemeClr>
                </a:solidFill>
              </a:rPr>
              <a:t>Пиролиз</a:t>
            </a:r>
            <a:endParaRPr lang="en-US" sz="1200" dirty="0" smtClean="0">
              <a:solidFill>
                <a:schemeClr val="accent3">
                  <a:lumMod val="50000"/>
                </a:schemeClr>
              </a:solidFill>
            </a:endParaRPr>
          </a:p>
          <a:p>
            <a:pPr lvl="1"/>
            <a:r>
              <a:rPr lang="ru-RU" sz="1400" dirty="0" smtClean="0">
                <a:solidFill>
                  <a:schemeClr val="accent3">
                    <a:lumMod val="50000"/>
                  </a:schemeClr>
                </a:solidFill>
              </a:rPr>
              <a:t>Водоросли</a:t>
            </a:r>
          </a:p>
          <a:p>
            <a:r>
              <a:rPr lang="ru-RU" sz="1600" b="1" dirty="0" smtClean="0"/>
              <a:t>Авиационное биотопливо</a:t>
            </a:r>
          </a:p>
          <a:p>
            <a:r>
              <a:rPr lang="ru-RU" sz="1600" dirty="0" smtClean="0">
                <a:solidFill>
                  <a:schemeClr val="accent3">
                    <a:lumMod val="50000"/>
                  </a:schemeClr>
                </a:solidFill>
              </a:rPr>
              <a:t>Горизонты</a:t>
            </a:r>
          </a:p>
          <a:p>
            <a:pPr lvl="1"/>
            <a:r>
              <a:rPr lang="ru-RU" sz="1400" dirty="0">
                <a:solidFill>
                  <a:schemeClr val="accent3">
                    <a:lumMod val="50000"/>
                  </a:schemeClr>
                </a:solidFill>
              </a:rPr>
              <a:t>Солнечные </a:t>
            </a:r>
            <a:r>
              <a:rPr lang="ru-RU" sz="1400" dirty="0" smtClean="0">
                <a:solidFill>
                  <a:schemeClr val="accent3">
                    <a:lumMod val="50000"/>
                  </a:schemeClr>
                </a:solidFill>
              </a:rPr>
              <a:t>топливо</a:t>
            </a:r>
            <a:r>
              <a:rPr lang="ru-RU" sz="1400" dirty="0">
                <a:solidFill>
                  <a:schemeClr val="accent3">
                    <a:lumMod val="50000"/>
                  </a:schemeClr>
                </a:solidFill>
              </a:rPr>
              <a:t>: </a:t>
            </a:r>
            <a:r>
              <a:rPr lang="ru-RU" sz="1400" dirty="0" smtClean="0">
                <a:solidFill>
                  <a:schemeClr val="accent3">
                    <a:lumMod val="50000"/>
                  </a:schemeClr>
                </a:solidFill>
              </a:rPr>
              <a:t>создание </a:t>
            </a:r>
            <a:r>
              <a:rPr lang="ru-RU" sz="1400" dirty="0">
                <a:solidFill>
                  <a:schemeClr val="accent3">
                    <a:lumMod val="50000"/>
                  </a:schemeClr>
                </a:solidFill>
              </a:rPr>
              <a:t>углеводородных топлив непосредственно из СО2 и солнечного света</a:t>
            </a:r>
            <a:endParaRPr lang="ru-RU" sz="1400" dirty="0" smtClean="0">
              <a:solidFill>
                <a:schemeClr val="accent3">
                  <a:lumMod val="50000"/>
                </a:schemeClr>
              </a:solidFill>
            </a:endParaRPr>
          </a:p>
        </p:txBody>
      </p:sp>
    </p:spTree>
    <p:extLst>
      <p:ext uri="{BB962C8B-B14F-4D97-AF65-F5344CB8AC3E}">
        <p14:creationId xmlns:p14="http://schemas.microsoft.com/office/powerpoint/2010/main" val="8971041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players onboard</a:t>
            </a:r>
            <a:endParaRPr lang="en-US" dirty="0"/>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047750"/>
            <a:ext cx="4210022"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39" y="952500"/>
            <a:ext cx="4278809"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9178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Boeing’s strategy for reducing emissions </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90668"/>
            <a:ext cx="6858000" cy="433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2205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of aviation biofuel industry</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00100"/>
            <a:ext cx="718185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73683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Boeing global biofuel engagements</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346" y="819150"/>
            <a:ext cx="6104254"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9447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break down and reduction potential of the bio jet fuel price</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00150"/>
            <a:ext cx="7499350" cy="358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4152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800" dirty="0" smtClean="0">
                <a:solidFill>
                  <a:schemeClr val="accent3">
                    <a:lumMod val="50000"/>
                  </a:schemeClr>
                </a:solidFill>
              </a:rPr>
              <a:t>Введение</a:t>
            </a:r>
          </a:p>
          <a:p>
            <a:r>
              <a:rPr lang="ru-RU" sz="1800" dirty="0" smtClean="0">
                <a:solidFill>
                  <a:schemeClr val="accent3">
                    <a:lumMod val="50000"/>
                  </a:schemeClr>
                </a:solidFill>
              </a:rPr>
              <a:t>Жидкое биотопливо – классификация</a:t>
            </a:r>
          </a:p>
          <a:p>
            <a:r>
              <a:rPr lang="ru-RU" sz="1800" dirty="0" smtClean="0">
                <a:solidFill>
                  <a:schemeClr val="accent3">
                    <a:lumMod val="50000"/>
                  </a:schemeClr>
                </a:solidFill>
              </a:rPr>
              <a:t>Первое поколение – из пищевого сырья</a:t>
            </a:r>
          </a:p>
          <a:p>
            <a:pPr lvl="1"/>
            <a:r>
              <a:rPr lang="ru-RU" sz="1600" dirty="0" smtClean="0">
                <a:solidFill>
                  <a:schemeClr val="accent3">
                    <a:lumMod val="50000"/>
                  </a:schemeClr>
                </a:solidFill>
              </a:rPr>
              <a:t>Состояние дел</a:t>
            </a:r>
          </a:p>
          <a:p>
            <a:pPr lvl="1"/>
            <a:r>
              <a:rPr lang="ru-RU" sz="1600" dirty="0" smtClean="0">
                <a:solidFill>
                  <a:schemeClr val="accent3">
                    <a:lumMod val="50000"/>
                  </a:schemeClr>
                </a:solidFill>
              </a:rPr>
              <a:t>Дебаты </a:t>
            </a:r>
            <a:r>
              <a:rPr lang="en-US" sz="1600" dirty="0" smtClean="0">
                <a:solidFill>
                  <a:schemeClr val="accent3">
                    <a:lumMod val="50000"/>
                  </a:schemeClr>
                </a:solidFill>
              </a:rPr>
              <a:t>Food vs Fuel </a:t>
            </a:r>
            <a:endParaRPr lang="ru-RU" sz="1600" dirty="0" smtClean="0">
              <a:solidFill>
                <a:schemeClr val="accent3">
                  <a:lumMod val="50000"/>
                </a:schemeClr>
              </a:solidFill>
            </a:endParaRPr>
          </a:p>
          <a:p>
            <a:pPr lvl="1"/>
            <a:r>
              <a:rPr lang="ru-RU" sz="1600" dirty="0" smtClean="0">
                <a:solidFill>
                  <a:schemeClr val="accent3">
                    <a:lumMod val="50000"/>
                  </a:schemeClr>
                </a:solidFill>
              </a:rPr>
              <a:t>Состояние в России</a:t>
            </a:r>
          </a:p>
          <a:p>
            <a:r>
              <a:rPr lang="ru-RU" sz="1800" dirty="0" smtClean="0">
                <a:solidFill>
                  <a:schemeClr val="accent3">
                    <a:lumMod val="50000"/>
                  </a:schemeClr>
                </a:solidFill>
              </a:rPr>
              <a:t>Второе и последующие поколения</a:t>
            </a:r>
          </a:p>
          <a:p>
            <a:pPr lvl="1"/>
            <a:r>
              <a:rPr lang="ru-RU" sz="1600" dirty="0" smtClean="0">
                <a:solidFill>
                  <a:schemeClr val="accent3">
                    <a:lumMod val="50000"/>
                  </a:schemeClr>
                </a:solidFill>
              </a:rPr>
              <a:t>Биохимическая конверсия  (биотехнологии)</a:t>
            </a:r>
          </a:p>
          <a:p>
            <a:pPr lvl="1"/>
            <a:r>
              <a:rPr lang="ru-RU" sz="1600" dirty="0" smtClean="0">
                <a:solidFill>
                  <a:schemeClr val="accent3">
                    <a:lumMod val="50000"/>
                  </a:schemeClr>
                </a:solidFill>
              </a:rPr>
              <a:t>Термохимическая конверсия </a:t>
            </a:r>
          </a:p>
          <a:p>
            <a:pPr lvl="2"/>
            <a:r>
              <a:rPr lang="ru-RU" sz="1400" dirty="0" smtClean="0">
                <a:solidFill>
                  <a:schemeClr val="accent3">
                    <a:lumMod val="50000"/>
                  </a:schemeClr>
                </a:solidFill>
              </a:rPr>
              <a:t>Газификация </a:t>
            </a:r>
          </a:p>
          <a:p>
            <a:pPr lvl="2"/>
            <a:r>
              <a:rPr lang="ru-RU" sz="1400" dirty="0" smtClean="0">
                <a:solidFill>
                  <a:schemeClr val="accent3">
                    <a:lumMod val="50000"/>
                  </a:schemeClr>
                </a:solidFill>
              </a:rPr>
              <a:t>Пиролиз</a:t>
            </a:r>
          </a:p>
          <a:p>
            <a:r>
              <a:rPr lang="ru-RU" sz="1800" dirty="0" smtClean="0">
                <a:solidFill>
                  <a:schemeClr val="accent3">
                    <a:lumMod val="65000"/>
                  </a:schemeClr>
                </a:solidFill>
              </a:rPr>
              <a:t>Авиационое биотопливо</a:t>
            </a:r>
            <a:endParaRPr lang="en-US" sz="1800" dirty="0" smtClean="0">
              <a:solidFill>
                <a:schemeClr val="accent3">
                  <a:lumMod val="65000"/>
                </a:schemeClr>
              </a:solidFill>
            </a:endParaRPr>
          </a:p>
          <a:p>
            <a:r>
              <a:rPr lang="ru-RU" sz="1800" b="1" dirty="0" smtClean="0"/>
              <a:t>Горизонты</a:t>
            </a:r>
          </a:p>
        </p:txBody>
      </p:sp>
    </p:spTree>
    <p:extLst>
      <p:ext uri="{BB962C8B-B14F-4D97-AF65-F5344CB8AC3E}">
        <p14:creationId xmlns:p14="http://schemas.microsoft.com/office/powerpoint/2010/main" val="16188381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t>Горячие  направления в </a:t>
            </a:r>
            <a:r>
              <a:rPr lang="en-US" dirty="0" smtClean="0"/>
              <a:t>R&amp;D </a:t>
            </a:r>
            <a:r>
              <a:rPr lang="ru-RU" dirty="0" smtClean="0"/>
              <a:t>биоэкономики</a:t>
            </a:r>
            <a:endParaRPr lang="en-US" dirty="0"/>
          </a:p>
        </p:txBody>
      </p:sp>
      <p:sp>
        <p:nvSpPr>
          <p:cNvPr id="3" name="Content Placeholder 2"/>
          <p:cNvSpPr>
            <a:spLocks noGrp="1"/>
          </p:cNvSpPr>
          <p:nvPr>
            <p:ph idx="1"/>
          </p:nvPr>
        </p:nvSpPr>
        <p:spPr>
          <a:xfrm>
            <a:off x="685800" y="1028700"/>
            <a:ext cx="7543800" cy="3714750"/>
          </a:xfrm>
        </p:spPr>
        <p:txBody>
          <a:bodyPr/>
          <a:lstStyle/>
          <a:p>
            <a:r>
              <a:rPr lang="ru-RU" sz="1800" dirty="0" smtClean="0"/>
              <a:t>Наноцеллюлоза</a:t>
            </a:r>
            <a:endParaRPr lang="en-US" sz="1800" dirty="0" smtClean="0"/>
          </a:p>
          <a:p>
            <a:pPr lvl="1"/>
            <a:r>
              <a:rPr lang="en-US" sz="1400" dirty="0" smtClean="0"/>
              <a:t>Great </a:t>
            </a:r>
            <a:r>
              <a:rPr lang="en-US" sz="1400" dirty="0"/>
              <a:t>potential as a strength enhancer in paper, as additives in composites, in emulsions, as oxygen barriers for food packaging and in biomedical devices</a:t>
            </a:r>
            <a:r>
              <a:rPr lang="en-US" sz="1400" dirty="0" smtClean="0"/>
              <a:t>. </a:t>
            </a:r>
            <a:r>
              <a:rPr lang="en-US" sz="1400" dirty="0"/>
              <a:t>“Watch out, </a:t>
            </a:r>
            <a:r>
              <a:rPr lang="en-US" sz="1400" dirty="0" smtClean="0"/>
              <a:t>graphene”.</a:t>
            </a:r>
            <a:endParaRPr lang="en-US" sz="1300" dirty="0"/>
          </a:p>
          <a:p>
            <a:r>
              <a:rPr lang="ru-RU" sz="1800" dirty="0" smtClean="0"/>
              <a:t>Конопля</a:t>
            </a:r>
          </a:p>
          <a:p>
            <a:r>
              <a:rPr lang="ru-RU" sz="1800" dirty="0" smtClean="0"/>
              <a:t>Целевое улучшение фотосинтеза </a:t>
            </a:r>
            <a:r>
              <a:rPr lang="en-US" sz="1800" dirty="0" err="1" smtClean="0"/>
              <a:t>RuBisCo</a:t>
            </a:r>
            <a:endParaRPr lang="en-US" sz="1800" dirty="0" smtClean="0"/>
          </a:p>
          <a:p>
            <a:pPr lvl="1"/>
            <a:r>
              <a:rPr lang="en-US" sz="1400" dirty="0"/>
              <a:t>You might wonder why most terrestrial plants have low photosynthetic efficiencies — many in the sub 2% region. Which brings us to the problem child, Rubisco, or by its full name ribulose-1,5-bisphosphate carboxylase oxygenase. Though obscure to the average citizen, it is not at all uncommon; in fact, it is the most abundant protein on earth.</a:t>
            </a:r>
          </a:p>
          <a:p>
            <a:pPr lvl="1"/>
            <a:r>
              <a:rPr lang="en-US" sz="1400" dirty="0"/>
              <a:t>It’s role: it is the enzyme that catalyzes the first step in the fixation of atmospheric carbon (for most plants, and also for cyanobacteria). Though abundant, </a:t>
            </a:r>
            <a:r>
              <a:rPr lang="en-US" sz="1400" dirty="0" err="1"/>
              <a:t>RuBisCo</a:t>
            </a:r>
            <a:r>
              <a:rPr lang="en-US" sz="1400" dirty="0"/>
              <a:t> is a slow, dim-witted enzyme if ever there was one. So slow that it fixes just three carbon molecules per second, and so dim-witted that it has trouble distinguishing between oxygen and CO2. Under many conditions, it will fix oxygen instead of CO2, in a process called plant respiration which causes carbon loss and robs the plant of growth </a:t>
            </a:r>
            <a:r>
              <a:rPr lang="en-US" sz="1400" dirty="0" smtClean="0"/>
              <a:t>opportunity</a:t>
            </a:r>
          </a:p>
          <a:p>
            <a:endParaRPr lang="en-US" sz="4000" dirty="0"/>
          </a:p>
        </p:txBody>
      </p:sp>
      <p:sp>
        <p:nvSpPr>
          <p:cNvPr id="2" name="TextBox 1"/>
          <p:cNvSpPr txBox="1"/>
          <p:nvPr/>
        </p:nvSpPr>
        <p:spPr>
          <a:xfrm>
            <a:off x="5257800" y="4781550"/>
            <a:ext cx="3581400" cy="246221"/>
          </a:xfrm>
          <a:prstGeom prst="rect">
            <a:avLst/>
          </a:prstGeom>
          <a:noFill/>
        </p:spPr>
        <p:txBody>
          <a:bodyPr wrap="square" rtlCol="0">
            <a:spAutoFit/>
          </a:bodyPr>
          <a:lstStyle/>
          <a:p>
            <a:pPr algn="l"/>
            <a:r>
              <a:rPr lang="ru-RU" sz="1000" i="1" dirty="0" smtClean="0">
                <a:latin typeface="Myriad Pro" pitchFamily="34" charset="0"/>
              </a:rPr>
              <a:t>Источник:</a:t>
            </a:r>
            <a:r>
              <a:rPr lang="en-US" sz="1000" i="1" dirty="0" smtClean="0">
                <a:latin typeface="Myriad Pro" pitchFamily="34" charset="0"/>
              </a:rPr>
              <a:t> The Biofuel Digest</a:t>
            </a:r>
            <a:r>
              <a:rPr lang="ru-RU" sz="1000" i="1" dirty="0" smtClean="0">
                <a:latin typeface="Myriad Pro" pitchFamily="34" charset="0"/>
              </a:rPr>
              <a:t> </a:t>
            </a:r>
            <a:endParaRPr lang="en-US" sz="1000" i="1" dirty="0">
              <a:latin typeface="Myriad Pro" pitchFamily="34" charset="0"/>
            </a:endParaRPr>
          </a:p>
        </p:txBody>
      </p:sp>
    </p:spTree>
    <p:extLst>
      <p:ext uri="{BB962C8B-B14F-4D97-AF65-F5344CB8AC3E}">
        <p14:creationId xmlns:p14="http://schemas.microsoft.com/office/powerpoint/2010/main" val="27740439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smtClean="0"/>
              <a:t>Горячие  направления в </a:t>
            </a:r>
            <a:r>
              <a:rPr lang="en-US" dirty="0" smtClean="0"/>
              <a:t>R&amp;D </a:t>
            </a:r>
            <a:r>
              <a:rPr lang="ru-RU" dirty="0" smtClean="0"/>
              <a:t>биоэкономики</a:t>
            </a:r>
            <a:endParaRPr lang="en-US" dirty="0"/>
          </a:p>
        </p:txBody>
      </p:sp>
      <p:sp>
        <p:nvSpPr>
          <p:cNvPr id="3" name="Content Placeholder 2"/>
          <p:cNvSpPr>
            <a:spLocks noGrp="1"/>
          </p:cNvSpPr>
          <p:nvPr>
            <p:ph idx="1"/>
          </p:nvPr>
        </p:nvSpPr>
        <p:spPr>
          <a:xfrm>
            <a:off x="685800" y="1028700"/>
            <a:ext cx="7543800" cy="3714750"/>
          </a:xfrm>
        </p:spPr>
        <p:txBody>
          <a:bodyPr/>
          <a:lstStyle/>
          <a:p>
            <a:pPr>
              <a:spcAft>
                <a:spcPts val="0"/>
              </a:spcAft>
            </a:pPr>
            <a:r>
              <a:rPr lang="ru-RU" sz="1800" dirty="0"/>
              <a:t>Электротоплива</a:t>
            </a:r>
            <a:endParaRPr lang="en-US" sz="1800" dirty="0"/>
          </a:p>
          <a:p>
            <a:pPr lvl="1">
              <a:spcAft>
                <a:spcPts val="600"/>
              </a:spcAft>
            </a:pPr>
            <a:r>
              <a:rPr lang="en-US" sz="1300" dirty="0" err="1"/>
              <a:t>Electrofuels</a:t>
            </a:r>
            <a:r>
              <a:rPr lang="en-US" sz="1300" dirty="0"/>
              <a:t> are an emerging class of carbon-neutral drop-in replacement fuels that are made by storing electrical energy from renewable sources in the chemical bonds of liquid or gas fuels.</a:t>
            </a:r>
          </a:p>
          <a:p>
            <a:pPr>
              <a:spcAft>
                <a:spcPts val="0"/>
              </a:spcAft>
            </a:pPr>
            <a:r>
              <a:rPr lang="ru-RU" sz="1800" dirty="0"/>
              <a:t>Искусственный </a:t>
            </a:r>
            <a:r>
              <a:rPr lang="ru-RU" sz="1800" dirty="0" smtClean="0"/>
              <a:t>фотосинтез</a:t>
            </a:r>
          </a:p>
          <a:p>
            <a:pPr lvl="1">
              <a:spcAft>
                <a:spcPts val="600"/>
              </a:spcAft>
            </a:pPr>
            <a:r>
              <a:rPr lang="en-US" sz="1200" dirty="0"/>
              <a:t>Invent a new system of photosynthesis from the ground up. Which, essentially, is the case with a team of DOE, Berkeley Lab and UC-Berkeley researchers who: “have created a hybrid system of semiconducting nanowires and bacteria that mimics the natural photosynthetic process by which plants use the energy in sunlight to synthesize carbohydrates from carbon dioxide and water</a:t>
            </a:r>
            <a:r>
              <a:rPr lang="en-US" sz="1200" dirty="0" smtClean="0"/>
              <a:t>.</a:t>
            </a:r>
            <a:endParaRPr lang="en-US" sz="1200" dirty="0"/>
          </a:p>
          <a:p>
            <a:pPr>
              <a:spcAft>
                <a:spcPts val="0"/>
              </a:spcAft>
            </a:pPr>
            <a:r>
              <a:rPr lang="ru-RU" sz="1800" dirty="0"/>
              <a:t>Терпены как новые топлива для авиации </a:t>
            </a:r>
            <a:endParaRPr lang="en-US" sz="1800" dirty="0"/>
          </a:p>
          <a:p>
            <a:pPr lvl="1">
              <a:spcAft>
                <a:spcPts val="600"/>
              </a:spcAft>
            </a:pPr>
            <a:r>
              <a:rPr lang="en-US" sz="1300" dirty="0"/>
              <a:t>“Renewable fuels with densities that exceed those of conventional jet fuels by up to 13% can be generated from </a:t>
            </a:r>
            <a:r>
              <a:rPr lang="en-US" sz="1300" dirty="0" err="1"/>
              <a:t>multicyclic</a:t>
            </a:r>
            <a:r>
              <a:rPr lang="en-US" sz="1300" dirty="0"/>
              <a:t> </a:t>
            </a:r>
            <a:r>
              <a:rPr lang="en-US" sz="1300" dirty="0" err="1"/>
              <a:t>sesquiterpenes</a:t>
            </a:r>
            <a:r>
              <a:rPr lang="en-US" sz="1300" dirty="0"/>
              <a:t>. </a:t>
            </a:r>
            <a:endParaRPr lang="ru-RU" sz="1300" dirty="0" smtClean="0"/>
          </a:p>
          <a:p>
            <a:pPr>
              <a:spcAft>
                <a:spcPts val="0"/>
              </a:spcAft>
            </a:pPr>
            <a:r>
              <a:rPr lang="ru-RU" sz="1800" dirty="0" smtClean="0"/>
              <a:t>Новые дизель-подобные молекулы</a:t>
            </a:r>
          </a:p>
          <a:p>
            <a:pPr lvl="1">
              <a:spcAft>
                <a:spcPts val="600"/>
              </a:spcAft>
            </a:pPr>
            <a:r>
              <a:rPr lang="en-US" sz="1300" dirty="0" smtClean="0"/>
              <a:t>methyl ketones</a:t>
            </a:r>
            <a:r>
              <a:rPr lang="ru-RU" sz="1300" dirty="0" smtClean="0"/>
              <a:t>: </a:t>
            </a:r>
            <a:r>
              <a:rPr lang="en-US" sz="1300" dirty="0" smtClean="0"/>
              <a:t>a </a:t>
            </a:r>
            <a:r>
              <a:rPr lang="en-US" sz="1300" dirty="0"/>
              <a:t>team of researchers led by </a:t>
            </a:r>
            <a:r>
              <a:rPr lang="en-US" sz="1300" dirty="0" err="1"/>
              <a:t>Herry</a:t>
            </a:r>
            <a:r>
              <a:rPr lang="en-US" sz="1300" dirty="0"/>
              <a:t> </a:t>
            </a:r>
            <a:r>
              <a:rPr lang="en-US" sz="1300" dirty="0" err="1"/>
              <a:t>Beller</a:t>
            </a:r>
            <a:r>
              <a:rPr lang="en-US" sz="1300" dirty="0"/>
              <a:t> reported a 160-fold increase in  E.coli’s methyl ketone production rate — to 40% of theoretical</a:t>
            </a:r>
            <a:r>
              <a:rPr lang="en-US" sz="1300" dirty="0" smtClean="0"/>
              <a:t>.</a:t>
            </a:r>
            <a:endParaRPr lang="en-US" sz="1300" dirty="0"/>
          </a:p>
        </p:txBody>
      </p:sp>
      <p:sp>
        <p:nvSpPr>
          <p:cNvPr id="2" name="TextBox 1"/>
          <p:cNvSpPr txBox="1"/>
          <p:nvPr/>
        </p:nvSpPr>
        <p:spPr>
          <a:xfrm>
            <a:off x="5257800" y="4781550"/>
            <a:ext cx="3581400" cy="246221"/>
          </a:xfrm>
          <a:prstGeom prst="rect">
            <a:avLst/>
          </a:prstGeom>
          <a:noFill/>
        </p:spPr>
        <p:txBody>
          <a:bodyPr wrap="square" rtlCol="0">
            <a:spAutoFit/>
          </a:bodyPr>
          <a:lstStyle/>
          <a:p>
            <a:pPr algn="l"/>
            <a:r>
              <a:rPr lang="ru-RU" sz="1000" i="1" dirty="0" smtClean="0">
                <a:latin typeface="Myriad Pro" pitchFamily="34" charset="0"/>
              </a:rPr>
              <a:t>Источник:</a:t>
            </a:r>
            <a:r>
              <a:rPr lang="en-US" sz="1000" i="1" dirty="0" smtClean="0">
                <a:latin typeface="Myriad Pro" pitchFamily="34" charset="0"/>
              </a:rPr>
              <a:t> The Biofuel Digest</a:t>
            </a:r>
            <a:r>
              <a:rPr lang="ru-RU" sz="1000" i="1" dirty="0" smtClean="0">
                <a:latin typeface="Myriad Pro" pitchFamily="34" charset="0"/>
              </a:rPr>
              <a:t> </a:t>
            </a:r>
            <a:endParaRPr lang="en-US" sz="1000" i="1" dirty="0">
              <a:latin typeface="Myriad Pro" pitchFamily="34" charset="0"/>
            </a:endParaRPr>
          </a:p>
        </p:txBody>
      </p:sp>
    </p:spTree>
    <p:extLst>
      <p:ext uri="{BB962C8B-B14F-4D97-AF65-F5344CB8AC3E}">
        <p14:creationId xmlns:p14="http://schemas.microsoft.com/office/powerpoint/2010/main" val="1275935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a:xfrm>
            <a:off x="685800" y="742950"/>
            <a:ext cx="8001000" cy="4000500"/>
          </a:xfrm>
        </p:spPr>
        <p:txBody>
          <a:bodyPr/>
          <a:lstStyle/>
          <a:p>
            <a:r>
              <a:rPr lang="ru-RU" sz="1600" dirty="0" smtClean="0">
                <a:solidFill>
                  <a:schemeClr val="accent3">
                    <a:lumMod val="65000"/>
                  </a:schemeClr>
                </a:solidFill>
              </a:rPr>
              <a:t>Введение</a:t>
            </a:r>
          </a:p>
          <a:p>
            <a:r>
              <a:rPr lang="ru-RU" sz="1600" b="1" dirty="0" smtClean="0"/>
              <a:t>Жидкое биотопливо – классификация</a:t>
            </a:r>
          </a:p>
          <a:p>
            <a:r>
              <a:rPr lang="ru-RU" sz="1600" dirty="0" smtClean="0">
                <a:solidFill>
                  <a:schemeClr val="accent3">
                    <a:lumMod val="65000"/>
                  </a:schemeClr>
                </a:solidFill>
              </a:rPr>
              <a:t>Первое поколение – из пищевого сырья</a:t>
            </a:r>
          </a:p>
          <a:p>
            <a:pPr lvl="1"/>
            <a:r>
              <a:rPr lang="ru-RU" sz="1400" dirty="0" smtClean="0">
                <a:solidFill>
                  <a:schemeClr val="accent3">
                    <a:lumMod val="65000"/>
                  </a:schemeClr>
                </a:solidFill>
              </a:rPr>
              <a:t>Состояние дел</a:t>
            </a:r>
          </a:p>
          <a:p>
            <a:pPr lvl="1"/>
            <a:r>
              <a:rPr lang="ru-RU" sz="1400" dirty="0" smtClean="0">
                <a:solidFill>
                  <a:schemeClr val="accent3">
                    <a:lumMod val="65000"/>
                  </a:schemeClr>
                </a:solidFill>
              </a:rPr>
              <a:t>Дебаты </a:t>
            </a:r>
            <a:r>
              <a:rPr lang="en-US" sz="1400" dirty="0" smtClean="0">
                <a:solidFill>
                  <a:schemeClr val="accent3">
                    <a:lumMod val="65000"/>
                  </a:schemeClr>
                </a:solidFill>
              </a:rPr>
              <a:t>Food vs Fuel </a:t>
            </a:r>
            <a:endParaRPr lang="ru-RU" sz="1400" dirty="0" smtClean="0">
              <a:solidFill>
                <a:schemeClr val="accent3">
                  <a:lumMod val="65000"/>
                </a:schemeClr>
              </a:solidFill>
            </a:endParaRPr>
          </a:p>
          <a:p>
            <a:pPr lvl="1"/>
            <a:r>
              <a:rPr lang="ru-RU" sz="1400" dirty="0" smtClean="0">
                <a:solidFill>
                  <a:schemeClr val="accent3">
                    <a:lumMod val="65000"/>
                  </a:schemeClr>
                </a:solidFill>
              </a:rPr>
              <a:t>Состояние в России</a:t>
            </a:r>
          </a:p>
          <a:p>
            <a:r>
              <a:rPr lang="ru-RU" sz="1600" dirty="0" smtClean="0">
                <a:solidFill>
                  <a:schemeClr val="accent3">
                    <a:lumMod val="65000"/>
                  </a:schemeClr>
                </a:solidFill>
              </a:rPr>
              <a:t>Второе и последующие поколения</a:t>
            </a:r>
          </a:p>
          <a:p>
            <a:pPr lvl="1"/>
            <a:r>
              <a:rPr lang="ru-RU" sz="1400" dirty="0" smtClean="0">
                <a:solidFill>
                  <a:schemeClr val="accent3">
                    <a:lumMod val="65000"/>
                  </a:schemeClr>
                </a:solidFill>
              </a:rPr>
              <a:t>Биохимическая конверсия  (биотехнологии)</a:t>
            </a:r>
          </a:p>
          <a:p>
            <a:pPr lvl="1"/>
            <a:r>
              <a:rPr lang="ru-RU" sz="1400" dirty="0" smtClean="0">
                <a:solidFill>
                  <a:schemeClr val="accent3">
                    <a:lumMod val="65000"/>
                  </a:schemeClr>
                </a:solidFill>
              </a:rPr>
              <a:t>Термохимическая конверсия </a:t>
            </a:r>
          </a:p>
          <a:p>
            <a:pPr lvl="2"/>
            <a:r>
              <a:rPr lang="ru-RU" sz="1200" dirty="0" smtClean="0">
                <a:solidFill>
                  <a:schemeClr val="accent3">
                    <a:lumMod val="65000"/>
                  </a:schemeClr>
                </a:solidFill>
              </a:rPr>
              <a:t>Газификация, Пиролиз</a:t>
            </a:r>
          </a:p>
          <a:p>
            <a:pPr lvl="1"/>
            <a:r>
              <a:rPr lang="ru-RU" sz="1400" dirty="0" smtClean="0">
                <a:solidFill>
                  <a:schemeClr val="accent3">
                    <a:lumMod val="65000"/>
                  </a:schemeClr>
                </a:solidFill>
              </a:rPr>
              <a:t>Фотосинтез</a:t>
            </a:r>
          </a:p>
          <a:p>
            <a:r>
              <a:rPr lang="ru-RU" sz="1600" dirty="0" smtClean="0">
                <a:solidFill>
                  <a:schemeClr val="accent3">
                    <a:lumMod val="65000"/>
                  </a:schemeClr>
                </a:solidFill>
              </a:rPr>
              <a:t>Авиационное биотопливо</a:t>
            </a:r>
          </a:p>
          <a:p>
            <a:r>
              <a:rPr lang="ru-RU" sz="1600" dirty="0" smtClean="0">
                <a:solidFill>
                  <a:schemeClr val="accent3">
                    <a:lumMod val="65000"/>
                  </a:schemeClr>
                </a:solidFill>
              </a:rPr>
              <a:t>Горизонты</a:t>
            </a:r>
            <a:endParaRPr lang="en-US" sz="1600" dirty="0" smtClean="0">
              <a:solidFill>
                <a:schemeClr val="accent3">
                  <a:lumMod val="65000"/>
                </a:schemeClr>
              </a:solidFill>
            </a:endParaRPr>
          </a:p>
          <a:p>
            <a:r>
              <a:rPr lang="en-US" sz="1600" dirty="0" smtClean="0">
                <a:solidFill>
                  <a:schemeClr val="accent3">
                    <a:lumMod val="65000"/>
                  </a:schemeClr>
                </a:solidFill>
              </a:rPr>
              <a:t>Takeaway</a:t>
            </a:r>
            <a:endParaRPr lang="ru-RU" sz="1600" dirty="0" smtClean="0">
              <a:solidFill>
                <a:schemeClr val="accent3">
                  <a:lumMod val="65000"/>
                </a:schemeClr>
              </a:solidFill>
            </a:endParaRPr>
          </a:p>
        </p:txBody>
      </p:sp>
    </p:spTree>
    <p:extLst>
      <p:ext uri="{BB962C8B-B14F-4D97-AF65-F5344CB8AC3E}">
        <p14:creationId xmlns:p14="http://schemas.microsoft.com/office/powerpoint/2010/main" val="3876110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a:t>
            </a:r>
            <a:endParaRPr lang="en-US" dirty="0"/>
          </a:p>
        </p:txBody>
      </p:sp>
      <p:sp>
        <p:nvSpPr>
          <p:cNvPr id="3" name="Content Placeholder 2"/>
          <p:cNvSpPr>
            <a:spLocks noGrp="1"/>
          </p:cNvSpPr>
          <p:nvPr>
            <p:ph idx="1"/>
          </p:nvPr>
        </p:nvSpPr>
        <p:spPr/>
        <p:txBody>
          <a:bodyPr/>
          <a:lstStyle/>
          <a:p>
            <a:r>
              <a:rPr lang="ru-RU" sz="1400" dirty="0" smtClean="0">
                <a:solidFill>
                  <a:schemeClr val="accent3">
                    <a:lumMod val="50000"/>
                  </a:schemeClr>
                </a:solidFill>
              </a:rPr>
              <a:t>Введение</a:t>
            </a:r>
            <a:endParaRPr lang="ru-RU" sz="1100" dirty="0" smtClean="0">
              <a:solidFill>
                <a:schemeClr val="accent3">
                  <a:lumMod val="50000"/>
                </a:schemeClr>
              </a:solidFill>
            </a:endParaRPr>
          </a:p>
          <a:p>
            <a:r>
              <a:rPr lang="ru-RU" sz="1400" dirty="0" smtClean="0">
                <a:solidFill>
                  <a:schemeClr val="accent3">
                    <a:lumMod val="50000"/>
                  </a:schemeClr>
                </a:solidFill>
              </a:rPr>
              <a:t>Жидкое биотопливо – классификация</a:t>
            </a:r>
          </a:p>
          <a:p>
            <a:r>
              <a:rPr lang="ru-RU" sz="1400" dirty="0" smtClean="0">
                <a:solidFill>
                  <a:schemeClr val="accent3">
                    <a:lumMod val="50000"/>
                  </a:schemeClr>
                </a:solidFill>
              </a:rPr>
              <a:t>Первое поколение – из пищевого сырья</a:t>
            </a:r>
          </a:p>
          <a:p>
            <a:pPr lvl="1"/>
            <a:r>
              <a:rPr lang="ru-RU" sz="1200" dirty="0" smtClean="0">
                <a:solidFill>
                  <a:schemeClr val="accent3">
                    <a:lumMod val="50000"/>
                  </a:schemeClr>
                </a:solidFill>
              </a:rPr>
              <a:t>Состояние дел</a:t>
            </a:r>
          </a:p>
          <a:p>
            <a:pPr lvl="1"/>
            <a:r>
              <a:rPr lang="ru-RU" sz="1200" dirty="0" smtClean="0">
                <a:solidFill>
                  <a:schemeClr val="accent3">
                    <a:lumMod val="50000"/>
                  </a:schemeClr>
                </a:solidFill>
              </a:rPr>
              <a:t>Дебаты </a:t>
            </a:r>
            <a:r>
              <a:rPr lang="en-US" sz="1200" dirty="0" smtClean="0">
                <a:solidFill>
                  <a:schemeClr val="accent3">
                    <a:lumMod val="50000"/>
                  </a:schemeClr>
                </a:solidFill>
              </a:rPr>
              <a:t>Food vs Fuel</a:t>
            </a:r>
            <a:endParaRPr lang="ru-RU" sz="1200" dirty="0" smtClean="0">
              <a:solidFill>
                <a:schemeClr val="accent3">
                  <a:lumMod val="50000"/>
                </a:schemeClr>
              </a:solidFill>
            </a:endParaRPr>
          </a:p>
          <a:p>
            <a:pPr lvl="1"/>
            <a:r>
              <a:rPr lang="ru-RU" sz="1200" dirty="0" smtClean="0">
                <a:solidFill>
                  <a:schemeClr val="accent3">
                    <a:lumMod val="50000"/>
                  </a:schemeClr>
                </a:solidFill>
              </a:rPr>
              <a:t>Состояние в России</a:t>
            </a:r>
          </a:p>
          <a:p>
            <a:r>
              <a:rPr lang="ru-RU" sz="1400" dirty="0" smtClean="0">
                <a:solidFill>
                  <a:schemeClr val="accent3">
                    <a:lumMod val="50000"/>
                  </a:schemeClr>
                </a:solidFill>
              </a:rPr>
              <a:t>Второе и последующие поколения</a:t>
            </a:r>
          </a:p>
          <a:p>
            <a:pPr lvl="1"/>
            <a:r>
              <a:rPr lang="ru-RU" sz="1200" dirty="0" smtClean="0">
                <a:solidFill>
                  <a:schemeClr val="accent3">
                    <a:lumMod val="50000"/>
                  </a:schemeClr>
                </a:solidFill>
              </a:rPr>
              <a:t>Биохимическая конверсия  (биотехнологии)</a:t>
            </a:r>
          </a:p>
          <a:p>
            <a:pPr lvl="1"/>
            <a:r>
              <a:rPr lang="ru-RU" sz="1200" dirty="0" smtClean="0">
                <a:solidFill>
                  <a:schemeClr val="accent3">
                    <a:lumMod val="50000"/>
                  </a:schemeClr>
                </a:solidFill>
              </a:rPr>
              <a:t>Термохимическая конверсия </a:t>
            </a:r>
          </a:p>
          <a:p>
            <a:pPr lvl="2"/>
            <a:r>
              <a:rPr lang="ru-RU" sz="1100" dirty="0" smtClean="0">
                <a:solidFill>
                  <a:schemeClr val="accent3">
                    <a:lumMod val="50000"/>
                  </a:schemeClr>
                </a:solidFill>
              </a:rPr>
              <a:t>Газификация, Пиролиз</a:t>
            </a:r>
            <a:endParaRPr lang="en-US" sz="1100" dirty="0" smtClean="0">
              <a:solidFill>
                <a:schemeClr val="accent3">
                  <a:lumMod val="50000"/>
                </a:schemeClr>
              </a:solidFill>
            </a:endParaRPr>
          </a:p>
          <a:p>
            <a:pPr lvl="1"/>
            <a:r>
              <a:rPr lang="ru-RU" sz="1200" dirty="0" smtClean="0">
                <a:solidFill>
                  <a:schemeClr val="accent3">
                    <a:lumMod val="50000"/>
                  </a:schemeClr>
                </a:solidFill>
              </a:rPr>
              <a:t>Фотосинтез: водоросли и бактерии</a:t>
            </a:r>
          </a:p>
          <a:p>
            <a:pPr lvl="1"/>
            <a:r>
              <a:rPr lang="ru-RU" sz="1100" dirty="0">
                <a:solidFill>
                  <a:schemeClr val="accent3">
                    <a:lumMod val="50000"/>
                  </a:schemeClr>
                </a:solidFill>
              </a:rPr>
              <a:t>А</a:t>
            </a:r>
            <a:r>
              <a:rPr lang="ru-RU" sz="1200" dirty="0" smtClean="0">
                <a:solidFill>
                  <a:schemeClr val="accent3">
                    <a:lumMod val="50000"/>
                  </a:schemeClr>
                </a:solidFill>
              </a:rPr>
              <a:t>виационное биотопливо</a:t>
            </a:r>
          </a:p>
          <a:p>
            <a:r>
              <a:rPr lang="ru-RU" sz="1400" b="1" dirty="0" smtClean="0"/>
              <a:t>Сокращение выбросов, борьба с изменением климата</a:t>
            </a:r>
          </a:p>
          <a:p>
            <a:r>
              <a:rPr lang="ru-RU" sz="1400" dirty="0" smtClean="0">
                <a:solidFill>
                  <a:schemeClr val="accent3">
                    <a:lumMod val="50000"/>
                  </a:schemeClr>
                </a:solidFill>
              </a:rPr>
              <a:t>Горизонты</a:t>
            </a:r>
          </a:p>
          <a:p>
            <a:r>
              <a:rPr lang="ru-RU" sz="1400" dirty="0" smtClean="0">
                <a:solidFill>
                  <a:schemeClr val="accent3">
                    <a:lumMod val="50000"/>
                  </a:schemeClr>
                </a:solidFill>
              </a:rPr>
              <a:t>Заключение</a:t>
            </a:r>
          </a:p>
        </p:txBody>
      </p:sp>
    </p:spTree>
    <p:extLst>
      <p:ext uri="{BB962C8B-B14F-4D97-AF65-F5344CB8AC3E}">
        <p14:creationId xmlns:p14="http://schemas.microsoft.com/office/powerpoint/2010/main" val="17713948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Сокращение </a:t>
            </a:r>
            <a:r>
              <a:rPr lang="ru-RU" dirty="0" smtClean="0"/>
              <a:t>выбросов</a:t>
            </a:r>
            <a:r>
              <a:rPr lang="ru-RU" dirty="0"/>
              <a:t/>
            </a:r>
            <a:br>
              <a:rPr lang="ru-RU" dirty="0"/>
            </a:b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742950"/>
            <a:ext cx="4329853" cy="5730690"/>
          </a:xfrm>
        </p:spPr>
      </p:pic>
      <p:sp>
        <p:nvSpPr>
          <p:cNvPr id="3" name="Oval 2"/>
          <p:cNvSpPr/>
          <p:nvPr/>
        </p:nvSpPr>
        <p:spPr bwMode="auto">
          <a:xfrm>
            <a:off x="3048000" y="1752500"/>
            <a:ext cx="3048000" cy="209650"/>
          </a:xfrm>
          <a:prstGeom prst="ellipse">
            <a:avLst/>
          </a:prstGeom>
          <a:solidFill>
            <a:srgbClr val="FF0000">
              <a:alpha val="7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86C836"/>
              </a:buClr>
              <a:buSzTx/>
              <a:buFont typeface="Wingdings" pitchFamily="2" charset="2"/>
              <a:buChar char="§"/>
              <a:tabLst/>
            </a:pPr>
            <a:endParaRPr kumimoji="0" lang="en-US" sz="1800" b="0" i="0" u="none" strike="noStrike" cap="none" normalizeH="0" baseline="0" smtClean="0">
              <a:ln>
                <a:noFill/>
              </a:ln>
              <a:solidFill>
                <a:srgbClr val="282D63"/>
              </a:solidFill>
              <a:effectLst/>
              <a:latin typeface="Trebuchet MS" pitchFamily="34" charset="0"/>
            </a:endParaRPr>
          </a:p>
        </p:txBody>
      </p:sp>
    </p:spTree>
    <p:extLst>
      <p:ext uri="{BB962C8B-B14F-4D97-AF65-F5344CB8AC3E}">
        <p14:creationId xmlns:p14="http://schemas.microsoft.com/office/powerpoint/2010/main" val="293567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Конференция </a:t>
            </a:r>
            <a:r>
              <a:rPr lang="ru-RU" dirty="0" smtClean="0"/>
              <a:t>ООН </a:t>
            </a:r>
            <a:r>
              <a:rPr lang="ru-RU" dirty="0"/>
              <a:t>по вопросам изменения </a:t>
            </a:r>
            <a:r>
              <a:rPr lang="ru-RU" dirty="0" smtClean="0"/>
              <a:t>климата</a:t>
            </a:r>
            <a:endParaRPr lang="en-US" dirty="0"/>
          </a:p>
        </p:txBody>
      </p:sp>
      <p:sp>
        <p:nvSpPr>
          <p:cNvPr id="3" name="Content Placeholder 2"/>
          <p:cNvSpPr>
            <a:spLocks noGrp="1"/>
          </p:cNvSpPr>
          <p:nvPr>
            <p:ph idx="1"/>
          </p:nvPr>
        </p:nvSpPr>
        <p:spPr/>
        <p:txBody>
          <a:bodyPr/>
          <a:lstStyle/>
          <a:p>
            <a:pPr marL="0" indent="0">
              <a:spcBef>
                <a:spcPts val="0"/>
              </a:spcBef>
              <a:spcAft>
                <a:spcPts val="600"/>
              </a:spcAft>
              <a:buNone/>
            </a:pPr>
            <a:r>
              <a:rPr lang="ru-RU" sz="1600" dirty="0" smtClean="0"/>
              <a:t>30 </a:t>
            </a:r>
            <a:r>
              <a:rPr lang="ru-RU" sz="1600" dirty="0"/>
              <a:t>ноября по 11 декабря 2015 года в Париже пройдет Конференция сторон рамочной конвенции ООН по вопросам изменения климата COP21. Главная цель конференции - подписание генерального соглашения, которое позволит нашей планете </a:t>
            </a:r>
            <a:r>
              <a:rPr lang="ru-RU" sz="1600" dirty="0" smtClean="0"/>
              <a:t>оставаться</a:t>
            </a:r>
            <a:r>
              <a:rPr lang="en-US" sz="1600" dirty="0" smtClean="0"/>
              <a:t> </a:t>
            </a:r>
            <a:r>
              <a:rPr lang="ru-RU" sz="1600" dirty="0" smtClean="0"/>
              <a:t>подходящей для </a:t>
            </a:r>
            <a:r>
              <a:rPr lang="ru-RU" sz="1600" dirty="0"/>
              <a:t>жизни</a:t>
            </a:r>
            <a:r>
              <a:rPr lang="ru-RU" sz="1600" dirty="0" smtClean="0"/>
              <a:t>.</a:t>
            </a:r>
            <a:endParaRPr lang="ru-RU" sz="1600" dirty="0"/>
          </a:p>
          <a:p>
            <a:pPr marL="0" indent="0">
              <a:spcBef>
                <a:spcPts val="0"/>
              </a:spcBef>
              <a:spcAft>
                <a:spcPts val="600"/>
              </a:spcAft>
              <a:buNone/>
            </a:pPr>
            <a:r>
              <a:rPr lang="ru-RU" sz="1600" dirty="0" smtClean="0"/>
              <a:t>Данное </a:t>
            </a:r>
            <a:r>
              <a:rPr lang="ru-RU" sz="1600" dirty="0"/>
              <a:t>соглашение является единственной возможностью найти решение по проблеме глобального потепления. Как заявил Генеральный секретарь Пан Ги Мун, у человечества нет запасного плана «Б» по проблеме изменения климата, так же как и нет запасной планеты</a:t>
            </a:r>
            <a:r>
              <a:rPr lang="ru-RU" sz="1600" dirty="0" smtClean="0"/>
              <a:t>.</a:t>
            </a:r>
            <a:endParaRPr lang="ru-RU" sz="1600" dirty="0"/>
          </a:p>
          <a:p>
            <a:pPr marL="0" indent="0">
              <a:buNone/>
            </a:pPr>
            <a:r>
              <a:rPr lang="ru-RU" sz="1600" dirty="0" smtClean="0"/>
              <a:t>Это </a:t>
            </a:r>
            <a:r>
              <a:rPr lang="ru-RU" sz="1600" dirty="0"/>
              <a:t>соглашение преследует две цели</a:t>
            </a:r>
            <a:r>
              <a:rPr lang="ru-RU" sz="1600" dirty="0" smtClean="0"/>
              <a:t>:</a:t>
            </a:r>
            <a:endParaRPr lang="ru-RU" sz="1600" dirty="0"/>
          </a:p>
          <a:p>
            <a:r>
              <a:rPr lang="ru-RU" sz="1600" dirty="0"/>
              <a:t>сокращение на 2°C климатического потепления;</a:t>
            </a:r>
          </a:p>
          <a:p>
            <a:r>
              <a:rPr lang="ru-RU" sz="1600" dirty="0"/>
              <a:t>ограничение выброса парниковых газов к 2020 году, с целью их прогрессивного сокращения и достижения отрицательного показателя к концу XXI века</a:t>
            </a:r>
            <a:r>
              <a:rPr lang="ru-RU" sz="1600" dirty="0" smtClean="0"/>
              <a:t>.</a:t>
            </a:r>
            <a:endParaRPr lang="ru-RU" sz="1600" dirty="0"/>
          </a:p>
        </p:txBody>
      </p:sp>
    </p:spTree>
    <p:extLst>
      <p:ext uri="{BB962C8B-B14F-4D97-AF65-F5344CB8AC3E}">
        <p14:creationId xmlns:p14="http://schemas.microsoft.com/office/powerpoint/2010/main" val="14914850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Выбросы парниковых газов транспорными топливами</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71550"/>
            <a:ext cx="4544352" cy="370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4857750"/>
            <a:ext cx="8153400" cy="276999"/>
          </a:xfrm>
          <a:prstGeom prst="rect">
            <a:avLst/>
          </a:prstGeom>
          <a:noFill/>
        </p:spPr>
        <p:txBody>
          <a:bodyPr wrap="square" rtlCol="0">
            <a:spAutoFit/>
          </a:bodyPr>
          <a:lstStyle/>
          <a:p>
            <a:pPr algn="l"/>
            <a:r>
              <a:rPr lang="ru-RU" sz="1200" i="1" dirty="0" smtClean="0">
                <a:latin typeface="Myriad Pro" pitchFamily="34" charset="0"/>
              </a:rPr>
              <a:t>Ист: Министерство Энергетики США, </a:t>
            </a:r>
            <a:r>
              <a:rPr lang="en-US" sz="1200" i="1" dirty="0" smtClean="0">
                <a:latin typeface="Myriad Pro" pitchFamily="34" charset="0"/>
              </a:rPr>
              <a:t>http</a:t>
            </a:r>
            <a:r>
              <a:rPr lang="en-US" sz="1200" i="1" dirty="0">
                <a:latin typeface="Myriad Pro" pitchFamily="34" charset="0"/>
              </a:rPr>
              <a:t>://www.afdc.energy.gov/vehicles/flexible_fuel_emissions.html</a:t>
            </a:r>
          </a:p>
        </p:txBody>
      </p:sp>
    </p:spTree>
    <p:extLst>
      <p:ext uri="{BB962C8B-B14F-4D97-AF65-F5344CB8AC3E}">
        <p14:creationId xmlns:p14="http://schemas.microsoft.com/office/powerpoint/2010/main" val="13259406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Мнения</a:t>
            </a:r>
            <a:endParaRPr lang="en-US" dirty="0"/>
          </a:p>
        </p:txBody>
      </p:sp>
      <p:sp>
        <p:nvSpPr>
          <p:cNvPr id="3" name="Content Placeholder 2"/>
          <p:cNvSpPr>
            <a:spLocks noGrp="1"/>
          </p:cNvSpPr>
          <p:nvPr>
            <p:ph idx="1"/>
          </p:nvPr>
        </p:nvSpPr>
        <p:spPr/>
        <p:txBody>
          <a:bodyPr/>
          <a:lstStyle/>
          <a:p>
            <a:r>
              <a:rPr lang="ru-RU" sz="1600" dirty="0"/>
              <a:t>Затем появились мнения о "отрицательном энергетическом балансе" производства этанола и "больших издержках", обременяющих американских потребителей (пользователей). Об этом я мог бы говорить до утра, но хочу сразу закончить дискуссию, приводя цифры. </a:t>
            </a:r>
            <a:endParaRPr lang="ru-RU" sz="1600" dirty="0" smtClean="0"/>
          </a:p>
          <a:p>
            <a:r>
              <a:rPr lang="ru-RU" sz="1600" dirty="0" smtClean="0"/>
              <a:t>В </a:t>
            </a:r>
            <a:r>
              <a:rPr lang="ru-RU" sz="1600" dirty="0"/>
              <a:t>настоящее время энергия, производимая 1 литром этанола приблизительно на 34% больше на среднем американском спиртовом заводе, чем вся энергия, использованная для производства спирта (включая также энергию, использованную на производство сырья). </a:t>
            </a:r>
            <a:endParaRPr lang="ru-RU" sz="1600" dirty="0" smtClean="0"/>
          </a:p>
          <a:p>
            <a:r>
              <a:rPr lang="ru-RU" sz="1600" dirty="0" smtClean="0"/>
              <a:t>Это </a:t>
            </a:r>
            <a:r>
              <a:rPr lang="ru-RU" sz="1600" dirty="0"/>
              <a:t>сравнение дает преимущество спирту по сравнению со средними потерями 15% энергии при рафинировании нефти</a:t>
            </a:r>
            <a:r>
              <a:rPr lang="ru-RU" sz="1600" dirty="0" smtClean="0"/>
              <a:t>.</a:t>
            </a:r>
            <a:endParaRPr lang="ru-RU" sz="1600" dirty="0"/>
          </a:p>
        </p:txBody>
      </p:sp>
    </p:spTree>
    <p:extLst>
      <p:ext uri="{BB962C8B-B14F-4D97-AF65-F5344CB8AC3E}">
        <p14:creationId xmlns:p14="http://schemas.microsoft.com/office/powerpoint/2010/main" val="19539364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2813">
              <a:defRPr/>
            </a:pPr>
            <a:r>
              <a:rPr lang="ru-RU" dirty="0" smtClean="0"/>
              <a:t>Заключение</a:t>
            </a:r>
            <a:r>
              <a:rPr lang="en-US" dirty="0" smtClean="0"/>
              <a:t>: </a:t>
            </a:r>
            <a:r>
              <a:rPr lang="ru-RU" dirty="0"/>
              <a:t>Cui prodest</a:t>
            </a:r>
            <a:r>
              <a:rPr lang="en-US" dirty="0"/>
              <a:t>?</a:t>
            </a:r>
            <a:endParaRPr lang="ru-RU" dirty="0"/>
          </a:p>
        </p:txBody>
      </p:sp>
      <p:sp>
        <p:nvSpPr>
          <p:cNvPr id="3" name="Content Placeholder 2"/>
          <p:cNvSpPr>
            <a:spLocks noGrp="1"/>
          </p:cNvSpPr>
          <p:nvPr>
            <p:ph idx="1"/>
          </p:nvPr>
        </p:nvSpPr>
        <p:spPr>
          <a:xfrm>
            <a:off x="685800" y="1028700"/>
            <a:ext cx="7620000" cy="3714750"/>
          </a:xfrm>
        </p:spPr>
        <p:txBody>
          <a:bodyPr/>
          <a:lstStyle/>
          <a:p>
            <a:pPr marL="342900" indent="-342900">
              <a:spcAft>
                <a:spcPts val="1200"/>
              </a:spcAft>
              <a:buClr>
                <a:srgbClr val="002060"/>
              </a:buClr>
              <a:buFont typeface="+mj-lt"/>
              <a:buAutoNum type="arabicPeriod"/>
            </a:pPr>
            <a:endParaRPr lang="en-US" sz="1800" dirty="0" smtClean="0"/>
          </a:p>
          <a:p>
            <a:pPr marL="342900" indent="-342900">
              <a:spcAft>
                <a:spcPts val="1200"/>
              </a:spcAft>
              <a:buClr>
                <a:srgbClr val="002060"/>
              </a:buClr>
              <a:buFont typeface="+mj-lt"/>
              <a:buAutoNum type="arabicPeriod"/>
            </a:pPr>
            <a:r>
              <a:rPr lang="ru-RU" sz="1800" dirty="0" smtClean="0"/>
              <a:t>Биоэкономика необходима миру не </a:t>
            </a:r>
            <a:r>
              <a:rPr lang="ru-RU" sz="1800" dirty="0"/>
              <a:t>потому что </a:t>
            </a:r>
            <a:r>
              <a:rPr lang="ru-RU" sz="1800" dirty="0" smtClean="0"/>
              <a:t>мало </a:t>
            </a:r>
            <a:r>
              <a:rPr lang="ru-RU" sz="1800" dirty="0"/>
              <a:t>нефти, а потому, что </a:t>
            </a:r>
            <a:r>
              <a:rPr lang="ru-RU" sz="1800" dirty="0" smtClean="0"/>
              <a:t>много </a:t>
            </a:r>
            <a:r>
              <a:rPr lang="ru-RU" sz="1800" dirty="0"/>
              <a:t>сельского хозяйства</a:t>
            </a:r>
            <a:r>
              <a:rPr lang="ru-RU" sz="1800" dirty="0" smtClean="0"/>
              <a:t>.</a:t>
            </a:r>
          </a:p>
          <a:p>
            <a:pPr marL="342900" indent="-342900">
              <a:spcAft>
                <a:spcPts val="1200"/>
              </a:spcAft>
              <a:buClr>
                <a:srgbClr val="002060"/>
              </a:buClr>
              <a:buFont typeface="+mj-lt"/>
              <a:buAutoNum type="arabicPeriod"/>
            </a:pPr>
            <a:r>
              <a:rPr lang="ru-RU" sz="1800" dirty="0" smtClean="0"/>
              <a:t>Россия </a:t>
            </a:r>
            <a:r>
              <a:rPr lang="ru-RU" sz="1800" dirty="0" smtClean="0"/>
              <a:t>будет играть существенную роль в поставке биомассы на мировой рынок</a:t>
            </a:r>
            <a:r>
              <a:rPr lang="ru-RU" sz="1800" dirty="0" smtClean="0"/>
              <a:t>.</a:t>
            </a:r>
          </a:p>
          <a:p>
            <a:pPr marL="342900" indent="-342900">
              <a:spcAft>
                <a:spcPts val="1200"/>
              </a:spcAft>
              <a:buClr>
                <a:srgbClr val="002060"/>
              </a:buClr>
              <a:buFont typeface="+mj-lt"/>
              <a:buAutoNum type="arabicPeriod"/>
            </a:pPr>
            <a:r>
              <a:rPr lang="ru-RU" sz="1800" dirty="0" smtClean="0"/>
              <a:t>От России зависит, будет ли поставка биомассы (сырья), или биотоплива (продукта с высокой добавленной стомостью).</a:t>
            </a:r>
            <a:endParaRPr lang="ru-RU" sz="1800" dirty="0"/>
          </a:p>
        </p:txBody>
      </p:sp>
    </p:spTree>
    <p:extLst>
      <p:ext uri="{BB962C8B-B14F-4D97-AF65-F5344CB8AC3E}">
        <p14:creationId xmlns:p14="http://schemas.microsoft.com/office/powerpoint/2010/main" val="2132400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914400"/>
            <a:ext cx="4724400" cy="3714750"/>
          </a:xfrm>
        </p:spPr>
        <p:txBody>
          <a:bodyPr/>
          <a:lstStyle/>
          <a:p>
            <a:pPr marL="0" indent="0">
              <a:buNone/>
            </a:pPr>
            <a:r>
              <a:rPr lang="ru-RU" sz="2000" b="1" i="1" dirty="0" smtClean="0"/>
              <a:t>Есть </a:t>
            </a:r>
            <a:r>
              <a:rPr lang="ru-RU" sz="2000" b="1" i="1" dirty="0"/>
              <a:t>только один способ избежать критики: ничего не делайте, ничего не говорите и будьте никем.</a:t>
            </a:r>
          </a:p>
          <a:p>
            <a:pPr marL="0" indent="0">
              <a:buNone/>
            </a:pPr>
            <a:endParaRPr lang="en-US" sz="2000" b="1" i="1" dirty="0" smtClean="0"/>
          </a:p>
          <a:p>
            <a:pPr marL="0" indent="0">
              <a:buNone/>
            </a:pPr>
            <a:r>
              <a:rPr lang="ru-RU" sz="2000" b="1" i="1" dirty="0" smtClean="0"/>
              <a:t>Аристотель</a:t>
            </a:r>
            <a:r>
              <a:rPr lang="en-US" sz="2000" b="1" i="1" dirty="0" smtClean="0"/>
              <a:t> (382-322 </a:t>
            </a:r>
            <a:r>
              <a:rPr lang="ru-RU" sz="2000" b="1" i="1" dirty="0" smtClean="0"/>
              <a:t>до н.э.)</a:t>
            </a:r>
          </a:p>
          <a:p>
            <a:pPr marL="0" indent="0">
              <a:buNone/>
            </a:pPr>
            <a:endParaRPr lang="ru-RU" sz="2000" i="1" dirty="0" smtClean="0"/>
          </a:p>
          <a:p>
            <a:pPr marL="0" indent="0">
              <a:buNone/>
            </a:pPr>
            <a:r>
              <a:rPr lang="en-US" sz="2000" i="1" dirty="0" smtClean="0"/>
              <a:t>There is only one way to avoid criticism: do nothing, say nothing and be nothing.</a:t>
            </a:r>
          </a:p>
          <a:p>
            <a:pPr marL="0" indent="0">
              <a:buNone/>
            </a:pPr>
            <a:endParaRPr lang="en-US" sz="2000" i="1" dirty="0" smtClean="0"/>
          </a:p>
          <a:p>
            <a:pPr marL="0" indent="0">
              <a:buNone/>
            </a:pPr>
            <a:r>
              <a:rPr lang="en-US" sz="2000" i="1" dirty="0" smtClean="0"/>
              <a:t>Aristotle (384-322 BC)  </a:t>
            </a:r>
            <a:endParaRPr lang="en-US" sz="2000" i="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14400"/>
            <a:ext cx="2514600" cy="292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5472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Форум «Грэйнтек-2015»</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832372"/>
            <a:ext cx="5105400" cy="1282178"/>
          </a:xfrm>
        </p:spPr>
      </p:pic>
      <p:sp>
        <p:nvSpPr>
          <p:cNvPr id="7" name="Content Placeholder 2"/>
          <p:cNvSpPr txBox="1">
            <a:spLocks/>
          </p:cNvSpPr>
          <p:nvPr/>
        </p:nvSpPr>
        <p:spPr bwMode="auto">
          <a:xfrm>
            <a:off x="685800" y="2343150"/>
            <a:ext cx="8001000" cy="2228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1313" indent="-341313" algn="l" rtl="0" eaLnBrk="0" fontAlgn="base" hangingPunct="0">
              <a:spcBef>
                <a:spcPct val="20000"/>
              </a:spcBef>
              <a:spcAft>
                <a:spcPct val="0"/>
              </a:spcAft>
              <a:buClr>
                <a:srgbClr val="86C836"/>
              </a:buClr>
              <a:buFont typeface="Wingdings" pitchFamily="2" charset="2"/>
              <a:buChar char="§"/>
              <a:defRPr sz="2400">
                <a:solidFill>
                  <a:srgbClr val="282D63"/>
                </a:solidFill>
                <a:latin typeface="+mn-lt"/>
                <a:ea typeface="+mn-ea"/>
                <a:cs typeface="+mn-cs"/>
              </a:defRPr>
            </a:lvl1pPr>
            <a:lvl2pPr marL="741363" indent="-284163" algn="l" rtl="0" eaLnBrk="0" fontAlgn="base" hangingPunct="0">
              <a:spcBef>
                <a:spcPct val="20000"/>
              </a:spcBef>
              <a:spcAft>
                <a:spcPct val="0"/>
              </a:spcAft>
              <a:buClr>
                <a:srgbClr val="86C836"/>
              </a:buClr>
              <a:buFont typeface="Wingdings" pitchFamily="2" charset="2"/>
              <a:buChar char="§"/>
              <a:defRPr sz="1900">
                <a:solidFill>
                  <a:srgbClr val="282D63"/>
                </a:solidFill>
                <a:latin typeface="+mn-lt"/>
              </a:defRPr>
            </a:lvl2pPr>
            <a:lvl3pPr marL="1141413" indent="-227013" algn="l" rtl="0" eaLnBrk="0" fontAlgn="base" hangingPunct="0">
              <a:spcBef>
                <a:spcPct val="20000"/>
              </a:spcBef>
              <a:spcAft>
                <a:spcPct val="0"/>
              </a:spcAft>
              <a:buClr>
                <a:srgbClr val="86C836"/>
              </a:buClr>
              <a:buFont typeface="Wingdings" pitchFamily="2" charset="2"/>
              <a:buChar char="§"/>
              <a:defRPr sz="1700">
                <a:solidFill>
                  <a:srgbClr val="282D63"/>
                </a:solidFill>
                <a:latin typeface="+mn-lt"/>
              </a:defRPr>
            </a:lvl3pPr>
            <a:lvl4pPr marL="1598613" indent="-227013" algn="l" rtl="0" eaLnBrk="0" fontAlgn="base" hangingPunct="0">
              <a:spcBef>
                <a:spcPct val="20000"/>
              </a:spcBef>
              <a:spcAft>
                <a:spcPct val="0"/>
              </a:spcAft>
              <a:buClr>
                <a:srgbClr val="86C836"/>
              </a:buClr>
              <a:buFont typeface="Wingdings" pitchFamily="2" charset="2"/>
              <a:buChar char="§"/>
              <a:defRPr sz="1600">
                <a:solidFill>
                  <a:srgbClr val="282D63"/>
                </a:solidFill>
                <a:latin typeface="+mn-lt"/>
              </a:defRPr>
            </a:lvl4pPr>
            <a:lvl5pPr marL="2055813" indent="-227013" algn="l" rtl="0" eaLnBrk="0" fontAlgn="base" hangingPunct="0">
              <a:spcBef>
                <a:spcPct val="20000"/>
              </a:spcBef>
              <a:spcAft>
                <a:spcPct val="0"/>
              </a:spcAft>
              <a:buClr>
                <a:schemeClr val="folHlink"/>
              </a:buClr>
              <a:buFont typeface="Wingdings" pitchFamily="2" charset="2"/>
              <a:buChar char="»"/>
              <a:defRPr sz="2000">
                <a:solidFill>
                  <a:srgbClr val="282D63"/>
                </a:solidFill>
                <a:latin typeface="+mn-lt"/>
              </a:defRPr>
            </a:lvl5pPr>
            <a:lvl6pPr marL="2514600" indent="-228600" algn="l" rtl="0" fontAlgn="base">
              <a:spcBef>
                <a:spcPct val="20000"/>
              </a:spcBef>
              <a:spcAft>
                <a:spcPct val="0"/>
              </a:spcAft>
              <a:buClr>
                <a:schemeClr val="folHlink"/>
              </a:buClr>
              <a:buFont typeface="Wingdings" pitchFamily="2" charset="2"/>
              <a:defRPr sz="2000">
                <a:solidFill>
                  <a:srgbClr val="282D63"/>
                </a:solidFill>
                <a:latin typeface="+mn-lt"/>
              </a:defRPr>
            </a:lvl6pPr>
            <a:lvl7pPr marL="2971800" indent="-228600" algn="l" rtl="0" fontAlgn="base">
              <a:spcBef>
                <a:spcPct val="20000"/>
              </a:spcBef>
              <a:spcAft>
                <a:spcPct val="0"/>
              </a:spcAft>
              <a:buClr>
                <a:schemeClr val="folHlink"/>
              </a:buClr>
              <a:buFont typeface="Wingdings" pitchFamily="2" charset="2"/>
              <a:defRPr sz="2000">
                <a:solidFill>
                  <a:srgbClr val="282D63"/>
                </a:solidFill>
                <a:latin typeface="+mn-lt"/>
              </a:defRPr>
            </a:lvl7pPr>
            <a:lvl8pPr marL="3429000" indent="-228600" algn="l" rtl="0" fontAlgn="base">
              <a:spcBef>
                <a:spcPct val="20000"/>
              </a:spcBef>
              <a:spcAft>
                <a:spcPct val="0"/>
              </a:spcAft>
              <a:buClr>
                <a:schemeClr val="folHlink"/>
              </a:buClr>
              <a:buFont typeface="Wingdings" pitchFamily="2" charset="2"/>
              <a:defRPr sz="2000">
                <a:solidFill>
                  <a:srgbClr val="282D63"/>
                </a:solidFill>
                <a:latin typeface="+mn-lt"/>
              </a:defRPr>
            </a:lvl8pPr>
            <a:lvl9pPr marL="3886200" indent="-228600" algn="l" rtl="0" fontAlgn="base">
              <a:spcBef>
                <a:spcPct val="20000"/>
              </a:spcBef>
              <a:spcAft>
                <a:spcPct val="0"/>
              </a:spcAft>
              <a:buClr>
                <a:schemeClr val="folHlink"/>
              </a:buClr>
              <a:buFont typeface="Wingdings" pitchFamily="2" charset="2"/>
              <a:defRPr sz="2000">
                <a:solidFill>
                  <a:srgbClr val="282D63"/>
                </a:solidFill>
                <a:latin typeface="+mn-lt"/>
              </a:defRPr>
            </a:lvl9pPr>
          </a:lstStyle>
          <a:p>
            <a:pPr marL="0" indent="0" algn="ctr">
              <a:buFont typeface="Wingdings" pitchFamily="2" charset="2"/>
              <a:buNone/>
            </a:pPr>
            <a:r>
              <a:rPr lang="ru-RU" b="1" kern="0" dirty="0" smtClean="0"/>
              <a:t>18</a:t>
            </a:r>
            <a:r>
              <a:rPr lang="en-US" b="1" kern="0" dirty="0" smtClean="0"/>
              <a:t>-</a:t>
            </a:r>
            <a:r>
              <a:rPr lang="ru-RU" b="1" kern="0" dirty="0" smtClean="0"/>
              <a:t>19</a:t>
            </a:r>
            <a:r>
              <a:rPr lang="en-US" b="1" kern="0" dirty="0" smtClean="0"/>
              <a:t> </a:t>
            </a:r>
            <a:r>
              <a:rPr lang="ru-RU" b="1" kern="0" dirty="0" smtClean="0"/>
              <a:t>ноября 2015 года, Москва</a:t>
            </a:r>
          </a:p>
          <a:p>
            <a:pPr marL="0" indent="0" algn="ctr">
              <a:buNone/>
            </a:pPr>
            <a:r>
              <a:rPr lang="ru-RU" sz="2000" b="1" kern="0" dirty="0" smtClean="0"/>
              <a:t>Отель Холидей Инн Лесная </a:t>
            </a:r>
          </a:p>
          <a:p>
            <a:pPr marL="0" indent="0" algn="ctr">
              <a:buNone/>
            </a:pPr>
            <a:r>
              <a:rPr lang="en-US" sz="2000" b="1" kern="0" dirty="0" smtClean="0">
                <a:hlinkClick r:id="rId3"/>
              </a:rPr>
              <a:t>www.graintek.ru</a:t>
            </a:r>
            <a:endParaRPr lang="ru-RU" sz="2000" b="1" kern="0" dirty="0" smtClean="0"/>
          </a:p>
          <a:p>
            <a:pPr marL="0" indent="0" algn="ctr">
              <a:buNone/>
            </a:pPr>
            <a:endParaRPr lang="ru-RU" sz="1200" b="1" kern="0" dirty="0" smtClean="0"/>
          </a:p>
          <a:p>
            <a:pPr marL="0" indent="0" algn="ctr">
              <a:buNone/>
            </a:pPr>
            <a:r>
              <a:rPr lang="ru-RU" b="1" kern="0" dirty="0" smtClean="0"/>
              <a:t>Форум </a:t>
            </a:r>
            <a:r>
              <a:rPr lang="ru-RU" b="1" kern="0" dirty="0"/>
              <a:t>по глубокой переработке зерна, зеленой химии </a:t>
            </a:r>
            <a:r>
              <a:rPr lang="ru-RU" b="1" kern="0" dirty="0" smtClean="0"/>
              <a:t>и </a:t>
            </a:r>
            <a:r>
              <a:rPr lang="ru-RU" b="1" kern="0" dirty="0"/>
              <a:t>промышленной биотехнологии </a:t>
            </a:r>
            <a:endParaRPr lang="ru-RU" sz="1200" kern="0" dirty="0" smtClean="0"/>
          </a:p>
        </p:txBody>
      </p:sp>
    </p:spTree>
    <p:extLst>
      <p:ext uri="{BB962C8B-B14F-4D97-AF65-F5344CB8AC3E}">
        <p14:creationId xmlns:p14="http://schemas.microsoft.com/office/powerpoint/2010/main" val="39397564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«Биомасса: топливо и энергия»</a:t>
            </a:r>
            <a:endParaRPr lang="en-US" dirty="0"/>
          </a:p>
        </p:txBody>
      </p:sp>
      <p:sp>
        <p:nvSpPr>
          <p:cNvPr id="5" name="Content Placeholder 4"/>
          <p:cNvSpPr>
            <a:spLocks noGrp="1"/>
          </p:cNvSpPr>
          <p:nvPr>
            <p:ph idx="1"/>
          </p:nvPr>
        </p:nvSpPr>
        <p:spPr>
          <a:xfrm>
            <a:off x="685800" y="3143250"/>
            <a:ext cx="8001000" cy="1771650"/>
          </a:xfrm>
        </p:spPr>
        <p:txBody>
          <a:bodyPr/>
          <a:lstStyle/>
          <a:p>
            <a:pPr marL="0" indent="0" algn="ctr">
              <a:buNone/>
            </a:pPr>
            <a:r>
              <a:rPr lang="ru-RU" sz="2800" dirty="0" smtClean="0"/>
              <a:t>6-7 апреля 2016 года</a:t>
            </a:r>
          </a:p>
          <a:p>
            <a:pPr marL="0" indent="0" algn="ctr">
              <a:buNone/>
            </a:pPr>
            <a:r>
              <a:rPr lang="ru-RU" sz="2800" dirty="0" smtClean="0"/>
              <a:t>Отель Холидей Инн Лесная, Москва</a:t>
            </a:r>
            <a:endParaRPr lang="en-US" sz="2800" dirty="0"/>
          </a:p>
        </p:txBody>
      </p:sp>
      <p:pic>
        <p:nvPicPr>
          <p:cNvPr id="5123" name="Picture 3" descr="C:\Bio-Past Congresses\Biomass-2016\Logo\Biomass_logo_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39775"/>
            <a:ext cx="5392737" cy="22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4834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4294967295"/>
          </p:nvPr>
        </p:nvSpPr>
        <p:spPr>
          <a:xfrm>
            <a:off x="685800" y="914400"/>
            <a:ext cx="8001000" cy="3714750"/>
          </a:xfrm>
        </p:spPr>
        <p:txBody>
          <a:bodyPr/>
          <a:lstStyle/>
          <a:p>
            <a:pPr algn="ctr" defTabSz="912813">
              <a:buFont typeface="Wingdings" pitchFamily="2" charset="2"/>
              <a:buNone/>
            </a:pPr>
            <a:r>
              <a:rPr lang="ru-RU" sz="2800" dirty="0" smtClean="0"/>
              <a:t>Аблаев Алексей Равильевич</a:t>
            </a:r>
          </a:p>
          <a:p>
            <a:pPr algn="ctr" defTabSz="912813">
              <a:buFont typeface="Wingdings" pitchFamily="2" charset="2"/>
              <a:buNone/>
            </a:pPr>
            <a:r>
              <a:rPr lang="ru-RU" sz="2800" dirty="0" smtClean="0"/>
              <a:t>Президент</a:t>
            </a:r>
          </a:p>
          <a:p>
            <a:pPr algn="ctr" defTabSz="912813">
              <a:buFont typeface="Wingdings" pitchFamily="2" charset="2"/>
              <a:buNone/>
            </a:pPr>
            <a:endParaRPr lang="en-US" sz="2800" dirty="0" smtClean="0"/>
          </a:p>
          <a:p>
            <a:pPr algn="ctr" defTabSz="912813">
              <a:buFont typeface="Wingdings" pitchFamily="2" charset="2"/>
              <a:buNone/>
            </a:pPr>
            <a:r>
              <a:rPr lang="ru-RU" sz="2800" dirty="0" smtClean="0"/>
              <a:t>Российская Биотопливная Ассоциация</a:t>
            </a:r>
          </a:p>
          <a:p>
            <a:pPr algn="ctr" defTabSz="912813">
              <a:buFont typeface="Wingdings" pitchFamily="2" charset="2"/>
              <a:buNone/>
            </a:pPr>
            <a:endParaRPr lang="en-US" sz="2800" i="1" dirty="0" smtClean="0">
              <a:hlinkClick r:id=""/>
            </a:endParaRPr>
          </a:p>
          <a:p>
            <a:pPr algn="ctr" defTabSz="912813">
              <a:buFont typeface="Wingdings" pitchFamily="2" charset="2"/>
              <a:buNone/>
            </a:pPr>
            <a:r>
              <a:rPr lang="en-US" sz="2800" i="1" dirty="0" smtClean="0">
                <a:hlinkClick r:id=""/>
              </a:rPr>
              <a:t>Alex.ablaev@biotoplivo.ru</a:t>
            </a:r>
            <a:endParaRPr lang="ru-RU" sz="2800" i="1" dirty="0" smtClean="0"/>
          </a:p>
          <a:p>
            <a:pPr algn="ctr" defTabSz="912813">
              <a:buFont typeface="Wingdings" pitchFamily="2" charset="2"/>
              <a:buNone/>
            </a:pPr>
            <a:r>
              <a:rPr lang="en-US" sz="2800" i="1" dirty="0" smtClean="0"/>
              <a:t>www.biotoplivo.ru</a:t>
            </a:r>
            <a:endParaRPr lang="ru-RU" sz="2800" i="1" dirty="0" smtClean="0"/>
          </a:p>
          <a:p>
            <a:pPr algn="ctr" defTabSz="912813">
              <a:buFont typeface="Wingdings" pitchFamily="2" charset="2"/>
              <a:buNone/>
            </a:pPr>
            <a:endParaRPr lang="ru-RU" sz="2800" dirty="0" smtClean="0"/>
          </a:p>
          <a:p>
            <a:pPr algn="ctr" defTabSz="912813">
              <a:buFont typeface="Wingdings" pitchFamily="2" charset="2"/>
              <a:buNone/>
            </a:pPr>
            <a:endParaRPr lang="ru-RU" sz="2800" dirty="0" smtClean="0"/>
          </a:p>
        </p:txBody>
      </p:sp>
    </p:spTree>
    <p:extLst>
      <p:ext uri="{BB962C8B-B14F-4D97-AF65-F5344CB8AC3E}">
        <p14:creationId xmlns:p14="http://schemas.microsoft.com/office/powerpoint/2010/main" val="1516857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Chain</a:t>
            </a:r>
            <a:endParaRPr lang="en-US" dirty="0"/>
          </a:p>
        </p:txBody>
      </p:sp>
      <p:sp>
        <p:nvSpPr>
          <p:cNvPr id="3" name="Content Placeholder 2"/>
          <p:cNvSpPr>
            <a:spLocks noGrp="1"/>
          </p:cNvSpPr>
          <p:nvPr>
            <p:ph idx="1"/>
          </p:nvPr>
        </p:nvSpPr>
        <p:spPr>
          <a:xfrm>
            <a:off x="228600" y="742950"/>
            <a:ext cx="8001000" cy="457200"/>
          </a:xfrm>
        </p:spPr>
        <p:txBody>
          <a:bodyPr/>
          <a:lstStyle/>
          <a:p>
            <a:pPr marL="0" indent="0">
              <a:buNone/>
            </a:pPr>
            <a:r>
              <a:rPr lang="ru-RU" sz="1800" dirty="0" smtClean="0"/>
              <a:t>Биотопливо проще всего класифицировать по элементам цепочки стоимости </a:t>
            </a:r>
            <a:endParaRPr lang="en-US" sz="1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52550"/>
            <a:ext cx="8952248"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304800" y="1962150"/>
            <a:ext cx="1524000" cy="2286000"/>
          </a:xfrm>
          <a:prstGeom prst="ellipse">
            <a:avLst/>
          </a:prstGeom>
          <a:solidFill>
            <a:srgbClr val="FF0000">
              <a:alpha val="5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86C836"/>
              </a:buClr>
              <a:buSzTx/>
              <a:buFont typeface="Wingdings" pitchFamily="2" charset="2"/>
              <a:buChar char="§"/>
              <a:tabLst/>
            </a:pPr>
            <a:endParaRPr kumimoji="0" lang="en-US" sz="1800" b="0" i="0" u="none" strike="noStrike" cap="none" normalizeH="0" baseline="0" smtClean="0">
              <a:ln>
                <a:noFill/>
              </a:ln>
              <a:solidFill>
                <a:srgbClr val="282D63"/>
              </a:solidFill>
              <a:effectLst/>
              <a:latin typeface="Trebuchet MS" pitchFamily="34" charset="0"/>
            </a:endParaRPr>
          </a:p>
        </p:txBody>
      </p:sp>
      <p:sp>
        <p:nvSpPr>
          <p:cNvPr id="6" name="Oval 5"/>
          <p:cNvSpPr/>
          <p:nvPr/>
        </p:nvSpPr>
        <p:spPr bwMode="auto">
          <a:xfrm>
            <a:off x="3581400" y="1962150"/>
            <a:ext cx="1524000" cy="2895600"/>
          </a:xfrm>
          <a:prstGeom prst="ellipse">
            <a:avLst/>
          </a:prstGeom>
          <a:solidFill>
            <a:srgbClr val="FF0000">
              <a:alpha val="5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86C836"/>
              </a:buClr>
              <a:buSzTx/>
              <a:buFont typeface="Wingdings" pitchFamily="2" charset="2"/>
              <a:buChar char="§"/>
              <a:tabLst/>
            </a:pPr>
            <a:endParaRPr kumimoji="0" lang="en-US" sz="1800" b="0" i="0" u="none" strike="noStrike" cap="none" normalizeH="0" baseline="0" smtClean="0">
              <a:ln>
                <a:noFill/>
              </a:ln>
              <a:solidFill>
                <a:srgbClr val="282D63"/>
              </a:solidFill>
              <a:effectLst/>
              <a:latin typeface="Trebuchet MS" pitchFamily="34" charset="0"/>
            </a:endParaRPr>
          </a:p>
        </p:txBody>
      </p:sp>
      <p:sp>
        <p:nvSpPr>
          <p:cNvPr id="7" name="Oval 6"/>
          <p:cNvSpPr/>
          <p:nvPr/>
        </p:nvSpPr>
        <p:spPr bwMode="auto">
          <a:xfrm>
            <a:off x="6934200" y="3867150"/>
            <a:ext cx="1524000" cy="559242"/>
          </a:xfrm>
          <a:prstGeom prst="ellipse">
            <a:avLst/>
          </a:prstGeom>
          <a:solidFill>
            <a:srgbClr val="FF0000">
              <a:alpha val="5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86C836"/>
              </a:buClr>
              <a:buSzTx/>
              <a:buFont typeface="Wingdings" pitchFamily="2" charset="2"/>
              <a:buChar char="§"/>
              <a:tabLst/>
            </a:pPr>
            <a:endParaRPr kumimoji="0" lang="en-US" sz="1800" b="0" i="0" u="none" strike="noStrike" cap="none" normalizeH="0" baseline="0" smtClean="0">
              <a:ln>
                <a:noFill/>
              </a:ln>
              <a:solidFill>
                <a:srgbClr val="282D63"/>
              </a:solidFill>
              <a:effectLst/>
              <a:latin typeface="Trebuchet MS" pitchFamily="34" charset="0"/>
            </a:endParaRPr>
          </a:p>
        </p:txBody>
      </p:sp>
    </p:spTree>
    <p:extLst>
      <p:ext uri="{BB962C8B-B14F-4D97-AF65-F5344CB8AC3E}">
        <p14:creationId xmlns:p14="http://schemas.microsoft.com/office/powerpoint/2010/main" val="16283039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Примеры коммерциализации</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679035"/>
            <a:ext cx="8096250" cy="446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7180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Примеры</a:t>
            </a:r>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58558"/>
            <a:ext cx="8001000" cy="436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07778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Примеры</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639231"/>
            <a:ext cx="7981950" cy="440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13947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Примеры</a:t>
            </a:r>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83" y="780728"/>
            <a:ext cx="8011219" cy="41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3044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6" y="516987"/>
            <a:ext cx="8277225" cy="4555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1391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5751"/>
            <a:ext cx="7347977" cy="475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7735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489715"/>
            <a:ext cx="7505700" cy="455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724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9" y="297119"/>
            <a:ext cx="8367712" cy="4803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09612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30"/>
            <a:ext cx="8991600" cy="464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9720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 y="120294"/>
            <a:ext cx="9002554" cy="473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176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Ethanol - what to do">
  <a:themeElements>
    <a:clrScheme name="">
      <a:dk1>
        <a:srgbClr val="000000"/>
      </a:dk1>
      <a:lt1>
        <a:srgbClr val="FFFFFF"/>
      </a:lt1>
      <a:dk2>
        <a:srgbClr val="000000"/>
      </a:dk2>
      <a:lt2>
        <a:srgbClr val="808080"/>
      </a:lt2>
      <a:accent1>
        <a:srgbClr val="BBE0E3"/>
      </a:accent1>
      <a:accent2>
        <a:srgbClr val="2D2D78"/>
      </a:accent2>
      <a:accent3>
        <a:srgbClr val="FFFFFF"/>
      </a:accent3>
      <a:accent4>
        <a:srgbClr val="000000"/>
      </a:accent4>
      <a:accent5>
        <a:srgbClr val="DAEDEF"/>
      </a:accent5>
      <a:accent6>
        <a:srgbClr val="28286C"/>
      </a:accent6>
      <a:hlink>
        <a:srgbClr val="3C5AB4"/>
      </a:hlink>
      <a:folHlink>
        <a:srgbClr val="5A9C28"/>
      </a:folHlink>
    </a:clrScheme>
    <a:fontScheme name="Ethanol - what to 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86C836"/>
          </a:buClr>
          <a:buSzTx/>
          <a:buFont typeface="Wingdings" pitchFamily="2" charset="2"/>
          <a:buChar char="§"/>
          <a:tabLst/>
          <a:defRPr kumimoji="0" lang="en-US" sz="1800" b="0" i="0" u="none" strike="noStrike" cap="none" normalizeH="0" baseline="0" smtClean="0">
            <a:ln>
              <a:noFill/>
            </a:ln>
            <a:solidFill>
              <a:srgbClr val="282D63"/>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86C836"/>
          </a:buClr>
          <a:buSzTx/>
          <a:buFont typeface="Wingdings" pitchFamily="2" charset="2"/>
          <a:buChar char="§"/>
          <a:tabLst/>
          <a:defRPr kumimoji="0" lang="en-US" sz="1800" b="0" i="0" u="none" strike="noStrike" cap="none" normalizeH="0" baseline="0" smtClean="0">
            <a:ln>
              <a:noFill/>
            </a:ln>
            <a:solidFill>
              <a:srgbClr val="282D63"/>
            </a:solidFill>
            <a:effectLst/>
            <a:latin typeface="Trebuchet MS" pitchFamily="34" charset="0"/>
          </a:defRPr>
        </a:defPPr>
      </a:lstStyle>
    </a:lnDef>
  </a:objectDefaults>
  <a:extraClrSchemeLst>
    <a:extraClrScheme>
      <a:clrScheme name="Ethanol - what to 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thanol - what to 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thanol - what to 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thanol - what to 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thanol - what to 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thanol - what to 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thanol - what to d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thanol - what to 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thanol - what to 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thanol - what to 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thanol - what to 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thanol - what to 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C:\Biofuels\RBA\Presentation\Ethanol - what to do.pot</Template>
  <TotalTime>46883</TotalTime>
  <Words>5091</Words>
  <Application>Microsoft Office PowerPoint</Application>
  <PresentationFormat>On-screen Show (16:9)</PresentationFormat>
  <Paragraphs>871</Paragraphs>
  <Slides>122</Slides>
  <Notes>28</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Ethanol - what to do</vt:lpstr>
      <vt:lpstr>PowerPoint Presentation</vt:lpstr>
      <vt:lpstr>План</vt:lpstr>
      <vt:lpstr>Аблаев Алексей Равильевич</vt:lpstr>
      <vt:lpstr>План</vt:lpstr>
      <vt:lpstr>Выживание видов</vt:lpstr>
      <vt:lpstr>Кондратьевские циклы</vt:lpstr>
      <vt:lpstr>Драйверы развития рынка битоплива в мире</vt:lpstr>
      <vt:lpstr>План</vt:lpstr>
      <vt:lpstr>Value Chain</vt:lpstr>
      <vt:lpstr>План</vt:lpstr>
      <vt:lpstr>Первое поколение биотоплив – из пищевого сырья</vt:lpstr>
      <vt:lpstr>Биоэтанол – один их крупнейших продуктов</vt:lpstr>
      <vt:lpstr>Принятые законы на % биотоплива в топливе (мандат)</vt:lpstr>
      <vt:lpstr>Биотопливо в США</vt:lpstr>
      <vt:lpstr>Законодательная поддержка отрасли в США</vt:lpstr>
      <vt:lpstr>1st Gen results: уменьшились гос субсидии фермерам</vt:lpstr>
      <vt:lpstr>Получение добавленной стоимости биозавода</vt:lpstr>
      <vt:lpstr>Биозавод: еда, корма и биотопливо</vt:lpstr>
      <vt:lpstr>Биокластер Блэйр, Небраска, США</vt:lpstr>
      <vt:lpstr>Биокластер Блэйр, Небраска, США</vt:lpstr>
      <vt:lpstr>Биокластеры подбираются к «высшей» лиге</vt:lpstr>
      <vt:lpstr>План</vt:lpstr>
      <vt:lpstr>PowerPoint Presentation</vt:lpstr>
      <vt:lpstr>Драйверы</vt:lpstr>
      <vt:lpstr>Производство зерна в России</vt:lpstr>
      <vt:lpstr>Производство зерна будет расти 5-10% в год</vt:lpstr>
      <vt:lpstr>Найти рынок для зерна</vt:lpstr>
      <vt:lpstr>Проблема – уменьшение посевных площадей отдаленных от портов регионов</vt:lpstr>
      <vt:lpstr>Проблема – уменьшение посевных площадей отдаленных от портов регионов</vt:lpstr>
      <vt:lpstr>Проблема – уменьшение посевных площадей отдаленных от портов регионов</vt:lpstr>
      <vt:lpstr>Сильный рост экспорта – нереален из-за  состояния инфраструктуры зернового рынка </vt:lpstr>
      <vt:lpstr>Доставка из Сибири и Поволжья – долго и дорого</vt:lpstr>
      <vt:lpstr>PowerPoint Presentation</vt:lpstr>
      <vt:lpstr>Выгоды</vt:lpstr>
      <vt:lpstr>PowerPoint Presentation</vt:lpstr>
      <vt:lpstr>В России «легализована» промышленная биотехнология </vt:lpstr>
      <vt:lpstr>Работа над стандартами промышленной биотехнологии и биотоплива</vt:lpstr>
      <vt:lpstr>Проект изменения ФЗ "Об обороте...этилового спирта"</vt:lpstr>
      <vt:lpstr>Пока биотопливо (этанол) вне закона – строятся заводы по глубокой переработки зерна</vt:lpstr>
      <vt:lpstr>Пока биотопливо (этанол) вне закона – строятся заводы по глубокой переработки зерна</vt:lpstr>
      <vt:lpstr>Пока биотопливо (этанол) вне закона – строятся заводы по глубокой переработки зерна</vt:lpstr>
      <vt:lpstr>Пока биотопливо (этанол) вне закона – строятся заводы по глубокой переработки зерна</vt:lpstr>
      <vt:lpstr>Проект «Биокластер» Омск: запуск 2018-2020 (ETBE, аминокислоты)</vt:lpstr>
      <vt:lpstr>План</vt:lpstr>
      <vt:lpstr>План</vt:lpstr>
      <vt:lpstr>Зачем от первого поколения биотоплив из пищевого сырья? </vt:lpstr>
      <vt:lpstr>Целлюлозная биомасса предлагает существенно более низкие колебания цен по сравнению с другим сырьем</vt:lpstr>
      <vt:lpstr>Российский северо-запад входит в 5 лучших по соотношеници цены и логистики регионов поставки биомассы на мировой рынок</vt:lpstr>
      <vt:lpstr>План</vt:lpstr>
      <vt:lpstr>Биохимическая конверсия: клетка-фабрика</vt:lpstr>
      <vt:lpstr>Биохимическая конверсия: клетка-фабрика</vt:lpstr>
      <vt:lpstr>Cellulosic ethanol value chain</vt:lpstr>
      <vt:lpstr>Some of the companies active in the commercial development of second generation cellulosic sugars:</vt:lpstr>
      <vt:lpstr>Overview of key facts of 110 kt/a Cellulosic Sugars plant</vt:lpstr>
      <vt:lpstr>Целлюлозный этанол на подьеме</vt:lpstr>
      <vt:lpstr>План</vt:lpstr>
      <vt:lpstr>Синтез-газ: газогенераторные автомобили</vt:lpstr>
      <vt:lpstr>Сингаз – как сырье для химии</vt:lpstr>
      <vt:lpstr>Lanza Tech – сингаз fermentation</vt:lpstr>
      <vt:lpstr>План</vt:lpstr>
      <vt:lpstr>Процесс быстрого пиролиза</vt:lpstr>
      <vt:lpstr>Применение как связывающего для дорожных покрытий</vt:lpstr>
      <vt:lpstr>Замена фенола в фенолформальдегидной смоле</vt:lpstr>
      <vt:lpstr>Upgrading Bio-Oil</vt:lpstr>
      <vt:lpstr>Российская компания: Энерголеспром</vt:lpstr>
      <vt:lpstr>План</vt:lpstr>
      <vt:lpstr>Algae vs traditional agriculture </vt:lpstr>
      <vt:lpstr>Водоросли </vt:lpstr>
      <vt:lpstr>Прибыль пока только на высокомаржинальных нишевых продуктах</vt:lpstr>
      <vt:lpstr>Algae for biofuel challenges</vt:lpstr>
      <vt:lpstr>План</vt:lpstr>
      <vt:lpstr>Big players onboard</vt:lpstr>
      <vt:lpstr>Boeing’s strategy for reducing emissions </vt:lpstr>
      <vt:lpstr>Status of aviation biofuel industry</vt:lpstr>
      <vt:lpstr>Boeing global biofuel engagements</vt:lpstr>
      <vt:lpstr>Simplified break down and reduction potential of the bio jet fuel price</vt:lpstr>
      <vt:lpstr>План</vt:lpstr>
      <vt:lpstr>Горячие  направления в R&amp;D биоэкономики</vt:lpstr>
      <vt:lpstr>Горячие  направления в R&amp;D биоэкономики</vt:lpstr>
      <vt:lpstr>План</vt:lpstr>
      <vt:lpstr>Сокращение выбросов </vt:lpstr>
      <vt:lpstr>Конференция ООН по вопросам изменения климата</vt:lpstr>
      <vt:lpstr>Выбросы парниковых газов транспорными топливами</vt:lpstr>
      <vt:lpstr>Мнения</vt:lpstr>
      <vt:lpstr>Заключение: Cui prodest?</vt:lpstr>
      <vt:lpstr>PowerPoint Presentation</vt:lpstr>
      <vt:lpstr>Форум «Грэйнтек-2015»</vt:lpstr>
      <vt:lpstr>«Биомасса: топливо и энергия»</vt:lpstr>
      <vt:lpstr>PowerPoint Presentation</vt:lpstr>
      <vt:lpstr>Примеры коммерциализации</vt:lpstr>
      <vt:lpstr>Примеры</vt:lpstr>
      <vt:lpstr>Примеры</vt:lpstr>
      <vt:lpstr>Примеры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Форум «Грэйнтек-2015»</vt:lpstr>
      <vt:lpstr>«Биомасса: топливо и энергия»</vt:lpstr>
      <vt:lpstr>PowerPoint Presentation</vt:lpstr>
      <vt:lpstr>Backup slides</vt:lpstr>
      <vt:lpstr>Производство топливного биоэтанола в ЕС </vt:lpstr>
      <vt:lpstr>План</vt:lpstr>
      <vt:lpstr>Зерно и нефть – сравнимые по обьему товары</vt:lpstr>
      <vt:lpstr>Рост производства зерна слегка опережает рост населения Земли</vt:lpstr>
      <vt:lpstr>Рынки энергии и сельского хозяйства смыкаются, стали зависимыми </vt:lpstr>
      <vt:lpstr>Биотопливо не является существенной причиной роста цена на продукты питания </vt:lpstr>
      <vt:lpstr>«В Африке люди голодают»</vt:lpstr>
      <vt:lpstr>Животноводство – не панацея</vt:lpstr>
      <vt:lpstr>Чтобы увидеть будущее, надо заглянуть в прошлое. </vt:lpstr>
      <vt:lpstr>Биотопливо и «зеленая» корзина ВТО </vt:lpstr>
      <vt:lpstr>1st Gen results: количество заводов 1го поколения вышло на плато</vt:lpstr>
      <vt:lpstr>1st Gen results: Learning curve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Топливный биоэтанол:      Что делать?</dc:title>
  <dc:creator>AA</dc:creator>
  <cp:lastModifiedBy>Alex</cp:lastModifiedBy>
  <cp:revision>950</cp:revision>
  <dcterms:created xsi:type="dcterms:W3CDTF">2006-10-01T07:59:28Z</dcterms:created>
  <dcterms:modified xsi:type="dcterms:W3CDTF">2015-11-09T17:14:02Z</dcterms:modified>
</cp:coreProperties>
</file>